
<file path=[Content_Types].xml><?xml version="1.0" encoding="utf-8"?>
<Types xmlns="http://schemas.openxmlformats.org/package/2006/content-types">
  <Default Extension="3gp" ContentType="audio/3gpp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ebm" ContentType="audi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567" r:id="rId5"/>
    <p:sldId id="303" r:id="rId6"/>
    <p:sldId id="305" r:id="rId7"/>
    <p:sldId id="332" r:id="rId8"/>
    <p:sldId id="308" r:id="rId9"/>
    <p:sldId id="309" r:id="rId10"/>
    <p:sldId id="310" r:id="rId11"/>
    <p:sldId id="311" r:id="rId12"/>
    <p:sldId id="312" r:id="rId13"/>
    <p:sldId id="335" r:id="rId14"/>
    <p:sldId id="333" r:id="rId15"/>
    <p:sldId id="334" r:id="rId16"/>
    <p:sldId id="338" r:id="rId17"/>
    <p:sldId id="314" r:id="rId18"/>
    <p:sldId id="315" r:id="rId19"/>
    <p:sldId id="337" r:id="rId20"/>
    <p:sldId id="328" r:id="rId21"/>
    <p:sldId id="316" r:id="rId22"/>
    <p:sldId id="318" r:id="rId23"/>
    <p:sldId id="327" r:id="rId24"/>
    <p:sldId id="320" r:id="rId25"/>
    <p:sldId id="321" r:id="rId26"/>
    <p:sldId id="322" r:id="rId27"/>
    <p:sldId id="323" r:id="rId28"/>
    <p:sldId id="29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7F6"/>
    <a:srgbClr val="F05654"/>
    <a:srgbClr val="E890CB"/>
    <a:srgbClr val="8158B2"/>
    <a:srgbClr val="FFFFFF"/>
    <a:srgbClr val="D1D1CF"/>
    <a:srgbClr val="C1272D"/>
    <a:srgbClr val="A8DBA8"/>
    <a:srgbClr val="00BBF2"/>
    <a:srgbClr val="FFDA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20428" autoAdjust="0"/>
    <p:restoredTop sz="94660"/>
  </p:normalViewPr>
  <p:slideViewPr>
    <p:cSldViewPr snapToGrid="0">
      <p:cViewPr varScale="1">
        <p:scale>
          <a:sx n="83" d="100"/>
          <a:sy n="83" d="100"/>
        </p:scale>
        <p:origin x="43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8845A-382A-6FE8-3100-98D7DA87B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F75A6-FB45-6584-3F91-DEA9234754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A337F-7ED4-42AE-B920-7FB96DE012BF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4929F4-C305-A4D2-10EA-9DE88C1A4C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3DD71B-5A7D-0B65-A979-0645781E6A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48E21-638F-4911-BC4C-7F2E060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webm>
</file>

<file path=ppt/media/media2.3gp>
</file>

<file path=ppt/media/media3.3g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84FDA-89E9-4666-B923-CAECE7EE4607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2A11F-9F2A-4DB4-829F-C79333121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1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37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72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592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513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34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3803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1095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326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139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4622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52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7971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5193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221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7544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583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8434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00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92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49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8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01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63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9220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16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802F-45D4-4017-B94E-83132B484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9448D-0CFA-57DE-FD73-C438B2FCB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F1199-2246-73A0-E6C1-17314CD8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63E04-15BA-036A-695B-4836B779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86F45-BB39-9AA0-374B-C29B3215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9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A7EFE-7FA2-970B-AFD6-27FE6E3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07835-9494-7482-46E0-4F4A85930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22664-5ADE-1AA9-BA77-D34926E9F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8970C-F6CE-4C24-E349-8751853C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1ED78-4269-9B86-24DB-A5FB7D1D5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8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8B45D9-9469-F7E0-8C1B-E8403AA663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E671A-0596-61CC-7C6B-06C9332E5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FDF64-209A-0B41-0DC6-0110E6867A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F9396-A40C-78D6-248F-FA1B7DC50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6DDB0-2717-6E7D-8C4F-9EB521BDF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138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1D640-3C2A-01B0-A43E-C6216FEE6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21" y="-14034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3792086-FC03-206E-7601-27A403E8DC95}"/>
              </a:ext>
            </a:extLst>
          </p:cNvPr>
          <p:cNvCxnSpPr>
            <a:cxnSpLocks/>
          </p:cNvCxnSpPr>
          <p:nvPr userDrawn="1"/>
        </p:nvCxnSpPr>
        <p:spPr>
          <a:xfrm>
            <a:off x="733697" y="933269"/>
            <a:ext cx="4321629" cy="0"/>
          </a:xfrm>
          <a:prstGeom prst="line">
            <a:avLst/>
          </a:prstGeom>
          <a:ln w="28575">
            <a:solidFill>
              <a:srgbClr val="E890C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B25432A-39C4-648E-240A-3AE503A6E7E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0231346" cy="5355727"/>
          </a:xfrm>
        </p:spPr>
        <p:txBody>
          <a:bodyPr/>
          <a:lstStyle>
            <a:lvl1pPr>
              <a:defRPr sz="2000">
                <a:solidFill>
                  <a:srgbClr val="002060"/>
                </a:solidFill>
                <a:latin typeface="Daytona" panose="020B0604030500040204" pitchFamily="34" charset="0"/>
              </a:defRPr>
            </a:lvl1pPr>
            <a:lvl2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2pPr>
            <a:lvl3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3pPr>
            <a:lvl4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4pPr>
            <a:lvl5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reeform 15">
            <a:extLst>
              <a:ext uri="{FF2B5EF4-FFF2-40B4-BE49-F238E27FC236}">
                <a16:creationId xmlns:a16="http://schemas.microsoft.com/office/drawing/2014/main" id="{BB7BBEB4-3C93-3855-EF73-46DBA9D117D7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510161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620C-6996-0B8B-273B-BEE0DFD2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58" y="2533559"/>
            <a:ext cx="10515600" cy="1325563"/>
          </a:xfrm>
        </p:spPr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reeform 15">
            <a:extLst>
              <a:ext uri="{FF2B5EF4-FFF2-40B4-BE49-F238E27FC236}">
                <a16:creationId xmlns:a16="http://schemas.microsoft.com/office/drawing/2014/main" id="{7300396C-67E0-82EB-552E-F3049310C0A5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3472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CF3644C5-9808-3858-ED11-94FB1CC32B21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58084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E8E78-1B3B-283C-3F78-569E34D2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D38AF6-EAD7-D3B8-9ED6-D189039091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F754A-DFED-ADEF-479D-E25A3679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95C09-208C-1564-B3C2-CC2BC735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1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21C5-BB9C-EF1F-FE43-654EE1E70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1BAA8-756C-1AED-FC95-E235066F0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3207-8238-C656-970E-984C6474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DF780-8FE4-04DE-6E05-6C467643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200B9-B03B-D829-8A1B-65B25649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6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47DE-D3C5-CBE9-911C-C1EDD313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00626-8654-A7DC-969F-80D0C588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055A1-0DE3-DA42-518E-09833780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E8BE7-B3FC-42F3-1286-7E09FDCD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F47A4-6D82-50B0-41CA-E8325C4C4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44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74B0-0C15-8E64-D9F1-E03E7377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E916E-59DB-B72D-D483-A94A6C52B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BA6B5-441B-9004-F02F-FFB717B3C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2CDF8-5E93-4B69-2A4F-7C07227187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96E55-6593-48F9-D52B-AEBB0BEF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3C3EB-1C87-6A35-403C-8292F1DD2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36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DC3ED-86E7-049B-E214-103861959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643C8-2291-915E-D691-D14122DB6F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26A30F-18C5-AB23-091E-20D5163BC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60E98-45CF-E79A-624C-3F810B03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6B8EF-8ACF-25A5-1FBD-926991C7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B1E2A-EE4A-98DF-E11D-B84D37DB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65555B-F892-9726-33E0-B7A1F8893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DA9CF-E21D-74F1-63C0-EBAC13FF4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22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7D7EBC-ADA8-C1D7-7D8D-4652DF4C2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B2858-B735-E2EA-F2EE-C2C1BE80E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31781-76B6-B196-3B78-A144E74F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79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3F15-E279-A553-3D14-BB21AD574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426DF-3570-CA58-4635-A51FA487D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F2026-EACD-759B-9949-8F45CBBBA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07CA9-53C7-9268-9873-A59FF8A4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19A30-6E31-E32B-0254-F7FB2B8D1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81BD8-D04D-82A7-8227-F5A993D4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21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F1F3-70CA-0F3D-D27B-27FD994C4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59758-4422-E8EC-F820-F58C705B0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374453-05A2-B40A-CDE6-01AC04510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646DC-17B5-9D81-DF93-E8279C2F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FEC3B-F275-B387-E747-58BA9189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2920-2DD2-9DDD-642C-863817B50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40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E555E5-B090-E1F8-A511-5DCD0EB35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78A22-AF92-23D6-991D-68D1F449C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7A6D2-AF2C-F494-6F1C-5381A9AA2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DB57E-93DF-4C4E-98FE-96B8DE2C473C}" type="datetimeFigureOut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74725-373C-FD20-AE41-AAA513611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3CD4E-873A-A14C-8BC9-0CE2134A3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31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1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webm"/><Relationship Id="rId7" Type="http://schemas.openxmlformats.org/officeDocument/2006/relationships/image" Target="../media/image3.png"/><Relationship Id="rId2" Type="http://schemas.microsoft.com/office/2007/relationships/media" Target="../media/media1.webm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4.xml"/><Relationship Id="rId4" Type="http://schemas.openxmlformats.org/officeDocument/2006/relationships/image" Target="../media/image14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5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6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3.3gp"/><Relationship Id="rId7" Type="http://schemas.openxmlformats.org/officeDocument/2006/relationships/image" Target="../media/image16.png"/><Relationship Id="rId2" Type="http://schemas.microsoft.com/office/2007/relationships/media" Target="../media/media3.3gp"/><Relationship Id="rId1" Type="http://schemas.openxmlformats.org/officeDocument/2006/relationships/tags" Target="../tags/tag18.xml"/><Relationship Id="rId6" Type="http://schemas.openxmlformats.org/officeDocument/2006/relationships/image" Target="../media/image17.png"/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3gp"/><Relationship Id="rId2" Type="http://schemas.microsoft.com/office/2007/relationships/media" Target="../media/media2.3gp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2.xml"/><Relationship Id="rId4" Type="http://schemas.openxmlformats.org/officeDocument/2006/relationships/image" Target="../media/image2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3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4" Type="http://schemas.openxmlformats.org/officeDocument/2006/relationships/image" Target="../media/image2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2A6A0F7-2D9D-EA09-9C32-B0CB75D8E186}"/>
              </a:ext>
            </a:extLst>
          </p:cNvPr>
          <p:cNvSpPr txBox="1"/>
          <p:nvPr/>
        </p:nvSpPr>
        <p:spPr>
          <a:xfrm>
            <a:off x="1473960" y="22109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rgbClr val="66858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F7EB2F-430F-2C16-9542-360895D9AA0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66810"/>
          <a:stretch/>
        </p:blipFill>
        <p:spPr>
          <a:xfrm>
            <a:off x="2215662" y="2047210"/>
            <a:ext cx="2575728" cy="27635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02FAA3-F7DD-1347-8D20-51A4AA0589B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190"/>
          <a:stretch/>
        </p:blipFill>
        <p:spPr>
          <a:xfrm>
            <a:off x="4791391" y="2047210"/>
            <a:ext cx="5184949" cy="2763580"/>
          </a:xfrm>
          <a:prstGeom prst="rect">
            <a:avLst/>
          </a:prstGeom>
        </p:spPr>
      </p:pic>
      <p:pic>
        <p:nvPicPr>
          <p:cNvPr id="4" name="Sound Logo 17 Friendly Logo Opener">
            <a:hlinkClick r:id="" action="ppaction://media"/>
            <a:extLst>
              <a:ext uri="{FF2B5EF4-FFF2-40B4-BE49-F238E27FC236}">
                <a16:creationId xmlns:a16="http://schemas.microsoft.com/office/drawing/2014/main" id="{6D30D881-786C-533C-318B-0C45AEE9CE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8426" y="98426"/>
            <a:ext cx="487363" cy="487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A0029F-8892-17EF-76DE-DF7CAA5F64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"/>
            <a:ext cx="1257300" cy="15716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414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8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D13CD-F4F4-0F9D-D207-6ED1BA173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EX2: Named Entity Recognition(NER)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FFC99-0E41-32B9-F610-AB90953A831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7" y="1332411"/>
            <a:ext cx="10918755" cy="5355727"/>
          </a:xfrm>
        </p:spPr>
        <p:txBody>
          <a:bodyPr>
            <a:normAutofit/>
          </a:bodyPr>
          <a:lstStyle/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AF00DB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transformers </a:t>
            </a: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pipeline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pandas </a:t>
            </a: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pd</a:t>
            </a: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ner_tagger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= pipeline(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outputs = 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ner_tagger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(text)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 = 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pd.DataFrame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(outputs)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out.head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(3)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F830FF-B98D-FE51-47BF-F8157CE44F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56" r="20189"/>
          <a:stretch/>
        </p:blipFill>
        <p:spPr>
          <a:xfrm>
            <a:off x="5708568" y="4374748"/>
            <a:ext cx="4962297" cy="20178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959AC4-97A6-D657-51B1-8943C90A4BF6}"/>
              </a:ext>
            </a:extLst>
          </p:cNvPr>
          <p:cNvSpPr/>
          <p:nvPr/>
        </p:nvSpPr>
        <p:spPr>
          <a:xfrm>
            <a:off x="10186807" y="4964098"/>
            <a:ext cx="390843" cy="2915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C7FAB3-57C8-F4F0-BC04-22A631007D28}"/>
              </a:ext>
            </a:extLst>
          </p:cNvPr>
          <p:cNvSpPr/>
          <p:nvPr/>
        </p:nvSpPr>
        <p:spPr>
          <a:xfrm>
            <a:off x="9641150" y="4964098"/>
            <a:ext cx="390843" cy="2915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8849F6-1847-3608-32CA-815C6BF10D8A}"/>
              </a:ext>
            </a:extLst>
          </p:cNvPr>
          <p:cNvSpPr txBox="1"/>
          <p:nvPr/>
        </p:nvSpPr>
        <p:spPr>
          <a:xfrm>
            <a:off x="3468549" y="2347491"/>
            <a:ext cx="75738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”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model = 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dbmdz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/bert-large-cased-finetuned-conll03 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english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600" dirty="0"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endParaRPr lang="en-US" sz="1600" dirty="0">
              <a:solidFill>
                <a:srgbClr val="A31515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aggregation_strategy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=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"simple“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00182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D13CD-F4F4-0F9D-D207-6ED1BA173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EX2: Named Entity Recognition(NER)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FFC99-0E41-32B9-F610-AB90953A831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7" y="1332411"/>
            <a:ext cx="10918755" cy="5355727"/>
          </a:xfrm>
        </p:spPr>
        <p:txBody>
          <a:bodyPr>
            <a:normAutofit/>
          </a:bodyPr>
          <a:lstStyle/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AF00DB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transformers </a:t>
            </a: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pipeline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pandas </a:t>
            </a: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pd</a:t>
            </a: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ner_tagger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= pipeline(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outputs = 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ner_tagger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(text)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 = 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pd.DataFrame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(outputs)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out.head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(3)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F830FF-B98D-FE51-47BF-F8157CE44F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56" r="20189"/>
          <a:stretch/>
        </p:blipFill>
        <p:spPr>
          <a:xfrm>
            <a:off x="5708568" y="4374748"/>
            <a:ext cx="4962297" cy="20178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BAD6DDC-F3D1-244B-179F-5759FABEBF7F}"/>
              </a:ext>
            </a:extLst>
          </p:cNvPr>
          <p:cNvSpPr/>
          <p:nvPr/>
        </p:nvSpPr>
        <p:spPr>
          <a:xfrm>
            <a:off x="7341834" y="4998127"/>
            <a:ext cx="452762" cy="2663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0079BA-B8D0-4B3A-ABB8-42E285CF7173}"/>
              </a:ext>
            </a:extLst>
          </p:cNvPr>
          <p:cNvSpPr txBox="1"/>
          <p:nvPr/>
        </p:nvSpPr>
        <p:spPr>
          <a:xfrm>
            <a:off x="3468549" y="2347491"/>
            <a:ext cx="75738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”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model = 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dbmdz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/bert-large-cased-finetuned-conll03 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english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600" dirty="0"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endParaRPr lang="en-US" sz="1600" dirty="0">
              <a:solidFill>
                <a:srgbClr val="A31515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aggregation_strategy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=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"simple“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35426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D13CD-F4F4-0F9D-D207-6ED1BA173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EX2: Named Entity Recognition(NER)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FFC99-0E41-32B9-F610-AB90953A831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7" y="1332411"/>
            <a:ext cx="10918755" cy="5355727"/>
          </a:xfrm>
        </p:spPr>
        <p:txBody>
          <a:bodyPr>
            <a:normAutofit/>
          </a:bodyPr>
          <a:lstStyle/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AF00DB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transformers </a:t>
            </a: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pipeline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pandas </a:t>
            </a: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pd</a:t>
            </a: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ner_tagger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= pipeline(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outputs = 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ner_tagger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(text)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 = 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pd.DataFrame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(outputs)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out.head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(3)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F830FF-B98D-FE51-47BF-F8157CE44F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56" r="20189"/>
          <a:stretch/>
        </p:blipFill>
        <p:spPr>
          <a:xfrm>
            <a:off x="5708568" y="4374748"/>
            <a:ext cx="4962297" cy="20178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BAD6DDC-F3D1-244B-179F-5759FABEBF7F}"/>
              </a:ext>
            </a:extLst>
          </p:cNvPr>
          <p:cNvSpPr/>
          <p:nvPr/>
        </p:nvSpPr>
        <p:spPr>
          <a:xfrm>
            <a:off x="7353112" y="5752730"/>
            <a:ext cx="450360" cy="24223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6FF1F2-BB7F-18C8-0E1A-4533CC98D7F3}"/>
              </a:ext>
            </a:extLst>
          </p:cNvPr>
          <p:cNvSpPr txBox="1"/>
          <p:nvPr/>
        </p:nvSpPr>
        <p:spPr>
          <a:xfrm>
            <a:off x="3468549" y="2347491"/>
            <a:ext cx="75738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”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model = 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dbmdz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/bert-large-cased-finetuned-conll03 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english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600" dirty="0"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endParaRPr lang="en-US" sz="1600" dirty="0">
              <a:solidFill>
                <a:srgbClr val="A31515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aggregation_strategy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=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"simple“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90881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D13CD-F4F4-0F9D-D207-6ED1BA173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EX2: Named Entity Recognition(NER)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FFC99-0E41-32B9-F610-AB90953A831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7" y="1332411"/>
            <a:ext cx="10918755" cy="5355727"/>
          </a:xfrm>
        </p:spPr>
        <p:txBody>
          <a:bodyPr>
            <a:normAutofit/>
          </a:bodyPr>
          <a:lstStyle/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AF00DB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transformers </a:t>
            </a: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pipeline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pandas </a:t>
            </a: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pd</a:t>
            </a: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ner_tagger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= pipeline(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outputs = 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ner_tagger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(text)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 = 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pd.DataFrame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(outputs)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out.head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(3)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F830FF-B98D-FE51-47BF-F8157CE44F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56" r="20189"/>
          <a:stretch/>
        </p:blipFill>
        <p:spPr>
          <a:xfrm>
            <a:off x="5708568" y="4374748"/>
            <a:ext cx="4962297" cy="20178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5AD500-EC56-DE4A-D697-3BF9139D089A}"/>
              </a:ext>
            </a:extLst>
          </p:cNvPr>
          <p:cNvSpPr txBox="1"/>
          <p:nvPr/>
        </p:nvSpPr>
        <p:spPr>
          <a:xfrm>
            <a:off x="3468549" y="2347491"/>
            <a:ext cx="75738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”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model = 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dbmdz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/bert-large-cased-finetuned-conll03 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english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600" dirty="0"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endParaRPr lang="en-US" sz="1600" dirty="0">
              <a:solidFill>
                <a:srgbClr val="A31515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aggregation_strategy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=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"simple“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2602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CDFBD-1305-BA86-1887-09F2A708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EX3: Question Answering </a:t>
            </a:r>
          </a:p>
        </p:txBody>
      </p:sp>
      <p:pic>
        <p:nvPicPr>
          <p:cNvPr id="5" name="Picture 4" descr="A white speech bubbles with a light bulb and question mark&#10;&#10;Description automatically generated">
            <a:extLst>
              <a:ext uri="{FF2B5EF4-FFF2-40B4-BE49-F238E27FC236}">
                <a16:creationId xmlns:a16="http://schemas.microsoft.com/office/drawing/2014/main" id="{90D47B39-879C-061D-6F14-4AC7F06284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982" y="2486105"/>
            <a:ext cx="3204099" cy="32040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31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74697-F191-3290-C89D-4D517D619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EX3: Question Answering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AD70B-56B7-8C3C-6D1F-C6BEA224471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transformers </a:t>
            </a:r>
            <a:r>
              <a:rPr lang="en-US" sz="16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pipeline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pandas </a:t>
            </a:r>
            <a:r>
              <a:rPr lang="en-US" sz="16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pd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reader = pipeline(</a:t>
            </a:r>
            <a:r>
              <a:rPr lang="en-US" sz="1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"question-answering"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,  model = </a:t>
            </a:r>
            <a:r>
              <a:rPr lang="en-US" sz="1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distilbert</a:t>
            </a:r>
            <a:r>
              <a:rPr lang="en-US" sz="1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-base-cased-distilled-squad"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)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cs typeface="Arial" panose="020B0604020202020204" pitchFamily="34" charset="0"/>
              </a:rPr>
              <a:t>text</a:t>
            </a:r>
            <a:r>
              <a:rPr lang="en-US" sz="11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cs typeface="Arial" panose="020B0604020202020204" pitchFamily="34" charset="0"/>
              </a:rPr>
              <a:t>=</a:t>
            </a:r>
            <a:r>
              <a:rPr lang="en-US" sz="11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"""When this air fryer works it is great but upon delivery the first day it unfortunately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broke.I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selected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the return and replace option thinking that when the item was collected I would have a new one delivered. This was 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sadly not the case and the day for collection came and went with no update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orexplanation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as to why the collection was not completed. I contacted Amazon and after going through a few circles trying to actually speak to someone I was 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informed that the driver couldn't find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me.This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I can understand but not them not trying to contact me to help them 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locate my property. Finally after three weeks of collection and delivery pending on my item the same item was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returnedto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me "repaired". This was not the option that I selected as if something is faulty I do not want it back, I want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 new non faulty item sent to me. The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airfryer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worked well for a few days then the light went out and then it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stoppedworking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altogether.I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am now in the pending stage again but this time for a full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refund.The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reason I sent it back in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the beginning was to avoid it breaking again as I knew it would but here we are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anyway.I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just hope I am not waiting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an age for the refund to come through so I can purchase an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airfryer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elsewhere with a better level of customer service than Amazon Egypt provide """</a:t>
            </a:r>
            <a:r>
              <a:rPr lang="en-US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rgbClr val="000000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outputs = reader(question=question , context=text 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5D8B9A-EF0F-B780-2075-37ABA4603A95}"/>
              </a:ext>
            </a:extLst>
          </p:cNvPr>
          <p:cNvSpPr txBox="1"/>
          <p:nvPr/>
        </p:nvSpPr>
        <p:spPr>
          <a:xfrm>
            <a:off x="623888" y="5297519"/>
            <a:ext cx="60757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question = 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"What does the customer want?"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9B99A-0802-2E6C-B1B7-754CEC20BA9F}"/>
              </a:ext>
            </a:extLst>
          </p:cNvPr>
          <p:cNvSpPr txBox="1"/>
          <p:nvPr/>
        </p:nvSpPr>
        <p:spPr>
          <a:xfrm>
            <a:off x="623888" y="5823551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Arial" panose="020B0604020202020204" pitchFamily="34" charset="0"/>
              </a:rPr>
              <a:t>pd.DataFrame([outputs])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9C8329-C47D-4AF4-2E0B-6634443817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183"/>
          <a:stretch/>
        </p:blipFill>
        <p:spPr>
          <a:xfrm>
            <a:off x="7366000" y="5335258"/>
            <a:ext cx="4301044" cy="79715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A1CA6B1-8467-66D7-4F8D-54C6C5CA08C5}"/>
              </a:ext>
            </a:extLst>
          </p:cNvPr>
          <p:cNvSpPr/>
          <p:nvPr/>
        </p:nvSpPr>
        <p:spPr>
          <a:xfrm>
            <a:off x="8575040" y="5730240"/>
            <a:ext cx="792480" cy="262588"/>
          </a:xfrm>
          <a:prstGeom prst="rect">
            <a:avLst/>
          </a:prstGeom>
          <a:noFill/>
          <a:ln w="19050">
            <a:solidFill>
              <a:srgbClr val="C1272D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4607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6" grpId="0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74697-F191-3290-C89D-4D517D619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EX3: Question Answering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AD70B-56B7-8C3C-6D1F-C6BEA224471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transformers </a:t>
            </a:r>
            <a:r>
              <a:rPr lang="en-US" sz="16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pipeline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pandas </a:t>
            </a:r>
            <a:r>
              <a:rPr lang="en-US" sz="16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pd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reader = pipeline(</a:t>
            </a:r>
            <a:r>
              <a:rPr lang="en-US" sz="1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"question-answering"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,  model = </a:t>
            </a:r>
            <a:r>
              <a:rPr lang="en-US" sz="1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distilbert</a:t>
            </a:r>
            <a:r>
              <a:rPr lang="en-US" sz="1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-base-cased-distilled-squad"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)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cs typeface="Arial" panose="020B0604020202020204" pitchFamily="34" charset="0"/>
              </a:rPr>
              <a:t>text</a:t>
            </a:r>
            <a:r>
              <a:rPr lang="en-US" sz="11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cs typeface="Arial" panose="020B0604020202020204" pitchFamily="34" charset="0"/>
              </a:rPr>
              <a:t>=</a:t>
            </a:r>
            <a:r>
              <a:rPr lang="en-US" sz="11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"""When this air fryer works it is great but upon delivery the first day it unfortunately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broke.I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selected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the return and replace option thinking that when the item was collected I would have a new one delivered. This was 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sadly not the case and the day for collection came and went with no update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orexplanation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as to why the collection was not completed. I contacted Amazon and after going through a few circles trying to actually speak to someone I was 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informed that the driver couldn't find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me.This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I can understand but not them not trying to contact me to help them 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locate my property. Finally after three weeks of collection and delivery pending on my item the same item was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returnedto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me "repaired". This was not the option that I selected as if something is faulty I do not want it back, I want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 new non faulty item sent to me. The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airfryer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worked well for a few days then the light went out and then it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stoppedworking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altogether.I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am now in the pending stage again but this time for a full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refund.The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reason I sent it back in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the beginning was to avoid it breaking again as I knew it would but here we are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anyway.I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just hope I am not waiting</a:t>
            </a:r>
            <a:b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an age for the refund to come through so I can purchase an </a:t>
            </a:r>
            <a:r>
              <a:rPr lang="en-US" sz="11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airfryer</a:t>
            </a:r>
            <a:r>
              <a:rPr lang="en-US" sz="11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elsewhere with a better level of customer service than Amazon Egypt provide """</a:t>
            </a:r>
            <a:r>
              <a:rPr lang="en-US" sz="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rgbClr val="000000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outputs = reader(question=question , context=text 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5D8B9A-EF0F-B780-2075-37ABA4603A95}"/>
              </a:ext>
            </a:extLst>
          </p:cNvPr>
          <p:cNvSpPr txBox="1"/>
          <p:nvPr/>
        </p:nvSpPr>
        <p:spPr>
          <a:xfrm>
            <a:off x="623888" y="5297519"/>
            <a:ext cx="60757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question = 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"What does the customer want?"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9B99A-0802-2E6C-B1B7-754CEC20BA9F}"/>
              </a:ext>
            </a:extLst>
          </p:cNvPr>
          <p:cNvSpPr txBox="1"/>
          <p:nvPr/>
        </p:nvSpPr>
        <p:spPr>
          <a:xfrm>
            <a:off x="623888" y="5823551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Arial" panose="020B0604020202020204" pitchFamily="34" charset="0"/>
              </a:rPr>
              <a:t>pd.DataFrame([outputs])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9C8329-C47D-4AF4-2E0B-6634443817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183"/>
          <a:stretch/>
        </p:blipFill>
        <p:spPr>
          <a:xfrm>
            <a:off x="7366000" y="5335258"/>
            <a:ext cx="4301044" cy="79715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A1CA6B1-8467-66D7-4F8D-54C6C5CA08C5}"/>
              </a:ext>
            </a:extLst>
          </p:cNvPr>
          <p:cNvSpPr/>
          <p:nvPr/>
        </p:nvSpPr>
        <p:spPr>
          <a:xfrm>
            <a:off x="7772400" y="5730240"/>
            <a:ext cx="690880" cy="261016"/>
          </a:xfrm>
          <a:prstGeom prst="rect">
            <a:avLst/>
          </a:prstGeom>
          <a:noFill/>
          <a:ln w="19050">
            <a:solidFill>
              <a:srgbClr val="C1272D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F9E6F6-532E-5C87-2CF3-AAA22BA235D0}"/>
              </a:ext>
            </a:extLst>
          </p:cNvPr>
          <p:cNvSpPr txBox="1"/>
          <p:nvPr/>
        </p:nvSpPr>
        <p:spPr>
          <a:xfrm>
            <a:off x="2743200" y="6309293"/>
            <a:ext cx="736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latin typeface="Daytona" panose="020B0604030500040204" pitchFamily="34" charset="0"/>
              </a:rPr>
              <a:t>Extractive question answering: </a:t>
            </a:r>
            <a:r>
              <a:rPr lang="en-US" sz="1400" dirty="0">
                <a:solidFill>
                  <a:srgbClr val="002060"/>
                </a:solidFill>
                <a:latin typeface="Daytona" panose="020B0604030500040204" pitchFamily="34" charset="0"/>
              </a:rPr>
              <a:t>the answer is extracted directly from the text.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87445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omplaint - Free communications icons">
            <a:extLst>
              <a:ext uri="{FF2B5EF4-FFF2-40B4-BE49-F238E27FC236}">
                <a16:creationId xmlns:a16="http://schemas.microsoft.com/office/drawing/2014/main" id="{18C93429-D68A-F14F-8C06-59A92CD26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076" y="1892677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omplaint - Free communications icons">
            <a:extLst>
              <a:ext uri="{FF2B5EF4-FFF2-40B4-BE49-F238E27FC236}">
                <a16:creationId xmlns:a16="http://schemas.microsoft.com/office/drawing/2014/main" id="{F43A7FD6-96FA-67BD-2755-86B8C4EC5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732" y="1892676"/>
            <a:ext cx="1377618" cy="13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omplaint - Free communications icons">
            <a:extLst>
              <a:ext uri="{FF2B5EF4-FFF2-40B4-BE49-F238E27FC236}">
                <a16:creationId xmlns:a16="http://schemas.microsoft.com/office/drawing/2014/main" id="{5E93243A-C553-3C11-B039-9B94750E51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076" y="3364875"/>
            <a:ext cx="1427601" cy="142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omplaint - Free communications icons">
            <a:extLst>
              <a:ext uri="{FF2B5EF4-FFF2-40B4-BE49-F238E27FC236}">
                <a16:creationId xmlns:a16="http://schemas.microsoft.com/office/drawing/2014/main" id="{F2CF3BE0-50D2-729F-829F-5BE0AA4D7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0920" y="3414859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omplaint - Free communications icons">
            <a:extLst>
              <a:ext uri="{FF2B5EF4-FFF2-40B4-BE49-F238E27FC236}">
                <a16:creationId xmlns:a16="http://schemas.microsoft.com/office/drawing/2014/main" id="{1B3446D8-DEFD-8D71-1E67-A295C9B8A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660" y="1892677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omplaint - Free communications icons">
            <a:extLst>
              <a:ext uri="{FF2B5EF4-FFF2-40B4-BE49-F238E27FC236}">
                <a16:creationId xmlns:a16="http://schemas.microsoft.com/office/drawing/2014/main" id="{67FF5DDB-41EC-19F1-071E-0C1289524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316" y="1892676"/>
            <a:ext cx="1377618" cy="13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omplaint - Free communications icons">
            <a:extLst>
              <a:ext uri="{FF2B5EF4-FFF2-40B4-BE49-F238E27FC236}">
                <a16:creationId xmlns:a16="http://schemas.microsoft.com/office/drawing/2014/main" id="{5CBCD8D8-FD6D-59B5-0657-4655343C4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660" y="3364875"/>
            <a:ext cx="1427601" cy="142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omplaint - Free communications icons">
            <a:extLst>
              <a:ext uri="{FF2B5EF4-FFF2-40B4-BE49-F238E27FC236}">
                <a16:creationId xmlns:a16="http://schemas.microsoft.com/office/drawing/2014/main" id="{7A15D6B5-4270-ACB6-D5C4-AE376D883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504" y="3414859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Complaint - Free communications icons">
            <a:extLst>
              <a:ext uri="{FF2B5EF4-FFF2-40B4-BE49-F238E27FC236}">
                <a16:creationId xmlns:a16="http://schemas.microsoft.com/office/drawing/2014/main" id="{CA6EEFFE-BDC6-AE5F-28DA-1019EECA2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363" y="1892677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omplaint - Free communications icons">
            <a:extLst>
              <a:ext uri="{FF2B5EF4-FFF2-40B4-BE49-F238E27FC236}">
                <a16:creationId xmlns:a16="http://schemas.microsoft.com/office/drawing/2014/main" id="{ACB04622-918D-7D8A-E111-32FFB132D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5019" y="1892676"/>
            <a:ext cx="1377618" cy="13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Complaint - Free communications icons">
            <a:extLst>
              <a:ext uri="{FF2B5EF4-FFF2-40B4-BE49-F238E27FC236}">
                <a16:creationId xmlns:a16="http://schemas.microsoft.com/office/drawing/2014/main" id="{7645D2E5-0B20-29B1-C7E9-2A3DC0D52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363" y="3364875"/>
            <a:ext cx="1427601" cy="142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omplaint - Free communications icons">
            <a:extLst>
              <a:ext uri="{FF2B5EF4-FFF2-40B4-BE49-F238E27FC236}">
                <a16:creationId xmlns:a16="http://schemas.microsoft.com/office/drawing/2014/main" id="{6128779E-A3E4-1E67-48D3-D14DD0321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207" y="3414859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Complaint - Free communications icons">
            <a:extLst>
              <a:ext uri="{FF2B5EF4-FFF2-40B4-BE49-F238E27FC236}">
                <a16:creationId xmlns:a16="http://schemas.microsoft.com/office/drawing/2014/main" id="{72C827DC-92C7-AF1F-9A86-1B254A572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076" y="439073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Complaint - Free communications icons">
            <a:extLst>
              <a:ext uri="{FF2B5EF4-FFF2-40B4-BE49-F238E27FC236}">
                <a16:creationId xmlns:a16="http://schemas.microsoft.com/office/drawing/2014/main" id="{7488E511-E2F0-7BE0-8BA1-0660DF6D7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732" y="439072"/>
            <a:ext cx="1377618" cy="13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Complaint - Free communications icons">
            <a:extLst>
              <a:ext uri="{FF2B5EF4-FFF2-40B4-BE49-F238E27FC236}">
                <a16:creationId xmlns:a16="http://schemas.microsoft.com/office/drawing/2014/main" id="{F49AF439-50AB-DF4E-E4AB-70C8E665E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9660" y="439073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omplaint - Free communications icons">
            <a:extLst>
              <a:ext uri="{FF2B5EF4-FFF2-40B4-BE49-F238E27FC236}">
                <a16:creationId xmlns:a16="http://schemas.microsoft.com/office/drawing/2014/main" id="{65A39A33-76A7-4935-FB2F-3B9DE7547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316" y="439072"/>
            <a:ext cx="1377618" cy="13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omplaint - Free communications icons">
            <a:extLst>
              <a:ext uri="{FF2B5EF4-FFF2-40B4-BE49-F238E27FC236}">
                <a16:creationId xmlns:a16="http://schemas.microsoft.com/office/drawing/2014/main" id="{093C56B5-D74A-64FF-E9DB-D666D65A8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363" y="439073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Complaint - Free communications icons">
            <a:extLst>
              <a:ext uri="{FF2B5EF4-FFF2-40B4-BE49-F238E27FC236}">
                <a16:creationId xmlns:a16="http://schemas.microsoft.com/office/drawing/2014/main" id="{FCC4C68F-5041-AB99-521C-D8EB4664D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5019" y="439072"/>
            <a:ext cx="1377618" cy="13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Complaint - Free communications icons">
            <a:extLst>
              <a:ext uri="{FF2B5EF4-FFF2-40B4-BE49-F238E27FC236}">
                <a16:creationId xmlns:a16="http://schemas.microsoft.com/office/drawing/2014/main" id="{F2519548-0C3C-12AA-CDDA-BAD40E33C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2021" y="4855819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Complaint - Free communications icons">
            <a:extLst>
              <a:ext uri="{FF2B5EF4-FFF2-40B4-BE49-F238E27FC236}">
                <a16:creationId xmlns:a16="http://schemas.microsoft.com/office/drawing/2014/main" id="{73061CC9-597F-0C80-B80D-246CE283B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677" y="4855818"/>
            <a:ext cx="1377618" cy="13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omplaint - Free communications icons">
            <a:extLst>
              <a:ext uri="{FF2B5EF4-FFF2-40B4-BE49-F238E27FC236}">
                <a16:creationId xmlns:a16="http://schemas.microsoft.com/office/drawing/2014/main" id="{8203A3E8-A4B3-4C11-E346-3332835C4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605" y="4855819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omplaint - Free communications icons">
            <a:extLst>
              <a:ext uri="{FF2B5EF4-FFF2-40B4-BE49-F238E27FC236}">
                <a16:creationId xmlns:a16="http://schemas.microsoft.com/office/drawing/2014/main" id="{4843578B-60E2-4096-C059-DB72E9F30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261" y="4855818"/>
            <a:ext cx="1377618" cy="13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Complaint - Free communications icons">
            <a:extLst>
              <a:ext uri="{FF2B5EF4-FFF2-40B4-BE49-F238E27FC236}">
                <a16:creationId xmlns:a16="http://schemas.microsoft.com/office/drawing/2014/main" id="{A81BB399-EA5C-FB80-06CA-63C251D2C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9308" y="4855819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Complaint - Free communications icons">
            <a:extLst>
              <a:ext uri="{FF2B5EF4-FFF2-40B4-BE49-F238E27FC236}">
                <a16:creationId xmlns:a16="http://schemas.microsoft.com/office/drawing/2014/main" id="{B51ACF5E-9A50-E152-6385-9F0FAF78B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964" y="4855818"/>
            <a:ext cx="1377618" cy="13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1293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D9715-AA8E-9C31-C47D-F4BC9AEA2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EX4: Summarization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06E9AF-0972-3AF5-D4C0-6C0C8FBA81C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49" t="21734" b="32212"/>
          <a:stretch/>
        </p:blipFill>
        <p:spPr bwMode="auto">
          <a:xfrm>
            <a:off x="8086892" y="2948576"/>
            <a:ext cx="1274782" cy="837912"/>
          </a:xfrm>
          <a:prstGeom prst="rect">
            <a:avLst/>
          </a:prstGeom>
          <a:noFill/>
        </p:spPr>
      </p:pic>
      <p:pic>
        <p:nvPicPr>
          <p:cNvPr id="2050" name="Picture 2" descr="Complaint - Free communications icons">
            <a:extLst>
              <a:ext uri="{FF2B5EF4-FFF2-40B4-BE49-F238E27FC236}">
                <a16:creationId xmlns:a16="http://schemas.microsoft.com/office/drawing/2014/main" id="{F81288D2-2B12-0088-EA79-812CDEEC82F8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630" y="2408871"/>
            <a:ext cx="1379579" cy="1379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5C94923A-9E23-17CA-C208-BADDE057C804}"/>
              </a:ext>
            </a:extLst>
          </p:cNvPr>
          <p:cNvSpPr/>
          <p:nvPr/>
        </p:nvSpPr>
        <p:spPr>
          <a:xfrm>
            <a:off x="5473148" y="3569643"/>
            <a:ext cx="1245704" cy="622852"/>
          </a:xfrm>
          <a:prstGeom prst="rightArrow">
            <a:avLst/>
          </a:prstGeom>
          <a:solidFill>
            <a:srgbClr val="A8DB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2" descr="Complaint - Free communications icons">
            <a:extLst>
              <a:ext uri="{FF2B5EF4-FFF2-40B4-BE49-F238E27FC236}">
                <a16:creationId xmlns:a16="http://schemas.microsoft.com/office/drawing/2014/main" id="{2FBAFD9C-5DFD-25E6-3D3F-84CF656943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874" y="2409851"/>
            <a:ext cx="1377618" cy="13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Complaint - Free communications icons">
            <a:extLst>
              <a:ext uri="{FF2B5EF4-FFF2-40B4-BE49-F238E27FC236}">
                <a16:creationId xmlns:a16="http://schemas.microsoft.com/office/drawing/2014/main" id="{EB07B8B2-0108-C811-0641-2BDCC5ACD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965" y="4014529"/>
            <a:ext cx="1379579" cy="1379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omplaint - Free communications icons">
            <a:extLst>
              <a:ext uri="{FF2B5EF4-FFF2-40B4-BE49-F238E27FC236}">
                <a16:creationId xmlns:a16="http://schemas.microsoft.com/office/drawing/2014/main" id="{2DA6568E-0FB4-83FB-B841-07148EF90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248" y="4016491"/>
            <a:ext cx="1377617" cy="13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6715E6A-5955-C3F1-0525-C7EE7643DBA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49" t="21734" b="32212"/>
          <a:stretch/>
        </p:blipFill>
        <p:spPr bwMode="auto">
          <a:xfrm>
            <a:off x="9513239" y="2948576"/>
            <a:ext cx="1274782" cy="837912"/>
          </a:xfrm>
          <a:prstGeom prst="rect">
            <a:avLst/>
          </a:prstGeom>
          <a:noFill/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A3D3B75-8FF9-3DF0-5A4D-5BE71427480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49" t="21734" b="32212"/>
          <a:stretch/>
        </p:blipFill>
        <p:spPr bwMode="auto">
          <a:xfrm>
            <a:off x="8086892" y="4016491"/>
            <a:ext cx="1274782" cy="837912"/>
          </a:xfrm>
          <a:prstGeom prst="rect">
            <a:avLst/>
          </a:prstGeom>
          <a:noFill/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6191B3F-20BE-DDE5-7AA2-93BD5BE1BB2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49" t="21734" b="32212"/>
          <a:stretch/>
        </p:blipFill>
        <p:spPr bwMode="auto">
          <a:xfrm>
            <a:off x="9451752" y="4018309"/>
            <a:ext cx="1274782" cy="837912"/>
          </a:xfrm>
          <a:prstGeom prst="rect">
            <a:avLst/>
          </a:prstGeom>
          <a:noFill/>
        </p:spPr>
      </p:pic>
      <p:pic>
        <p:nvPicPr>
          <p:cNvPr id="4" name="2 - ch 1 transformer trip 2.unknown">
            <a:hlinkClick r:id="" action="ppaction://media"/>
            <a:extLst>
              <a:ext uri="{FF2B5EF4-FFF2-40B4-BE49-F238E27FC236}">
                <a16:creationId xmlns:a16="http://schemas.microsoft.com/office/drawing/2014/main" id="{0AB747EC-3A38-6B31-113A-739A7DAA71B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62779" y="43276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98451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B9EA7-EB66-F2AE-68C2-47BF0642A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EX4: Summarization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B6153-B46A-C5EA-9D8C-D05E7A5ED25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566" y="1299332"/>
            <a:ext cx="11117538" cy="5355727"/>
          </a:xfrm>
        </p:spPr>
        <p:txBody>
          <a:bodyPr>
            <a:normAutofit fontScale="62500" lnSpcReduction="20000"/>
          </a:bodyPr>
          <a:lstStyle/>
          <a:p>
            <a:pPr marL="0" marR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9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text = </a:t>
            </a: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"""When this air fryer works it is great but upon delivery the first day it unfortunately </a:t>
            </a:r>
            <a:r>
              <a:rPr lang="en-US" sz="19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broke.I</a:t>
            </a: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selected</a:t>
            </a:r>
            <a:b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the return and replace option thinking that when the item was collected I would have a new one delivered. This was </a:t>
            </a:r>
            <a:b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sadly not the case and the day for collection came and went with no update </a:t>
            </a:r>
            <a:r>
              <a:rPr lang="en-US" sz="19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orexplanation</a:t>
            </a: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as to why the collection was not completed. I contacted Amazon and after going through a few circles trying to actually speak to someone I was </a:t>
            </a:r>
            <a:b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informed that the driver couldn't find </a:t>
            </a:r>
            <a:r>
              <a:rPr lang="en-US" sz="19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me.This</a:t>
            </a: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I can understand but not them not trying to contact me to help them </a:t>
            </a:r>
            <a:b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locate my property. Finally after three weeks of collection and delivery pending on my item the same item was </a:t>
            </a:r>
            <a:r>
              <a:rPr lang="en-US" sz="19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returnedto</a:t>
            </a: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me "repaired". This was not the option that I selected as if something is faulty I do not want it back, I want</a:t>
            </a:r>
            <a:b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 new non faulty item sent to me. The </a:t>
            </a:r>
            <a:r>
              <a:rPr lang="en-US" sz="19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airfryer</a:t>
            </a: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worked well for a few days then the light went out and then it </a:t>
            </a:r>
            <a:r>
              <a:rPr lang="en-US" sz="19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stoppedworking</a:t>
            </a: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US" sz="19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altogether.I</a:t>
            </a: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am now in the pending stage again but this time for a full </a:t>
            </a:r>
            <a:r>
              <a:rPr lang="en-US" sz="19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refund.The</a:t>
            </a: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reason I sent it back in</a:t>
            </a:r>
            <a:b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the beginning was to avoid it breaking again as I knew it would but here we are </a:t>
            </a:r>
            <a:r>
              <a:rPr lang="en-US" sz="19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anyway.I</a:t>
            </a: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just hope I am not waiting</a:t>
            </a:r>
            <a:b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an age for the refund to come through so I can purchase an </a:t>
            </a:r>
            <a:r>
              <a:rPr lang="en-US" sz="19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airfryer</a:t>
            </a: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elsewhere with a better level of customer service than Amazon Egypt provide """</a:t>
            </a:r>
            <a:endParaRPr lang="en-US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600" dirty="0">
              <a:solidFill>
                <a:srgbClr val="000000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outputs = summarizer(text, max_length=</a:t>
            </a:r>
            <a:r>
              <a:rPr lang="en-US" sz="2600" dirty="0">
                <a:solidFill>
                  <a:srgbClr val="09885A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75</a:t>
            </a:r>
            <a:r>
              <a:rPr lang="en-US" sz="2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 </a:t>
            </a:r>
            <a:r>
              <a:rPr lang="en-US" sz="2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clean_up_tokenization_spaces</a:t>
            </a:r>
            <a:r>
              <a:rPr lang="en-US" sz="2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=</a:t>
            </a:r>
            <a:r>
              <a:rPr lang="en-US" sz="2600" dirty="0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True</a:t>
            </a:r>
            <a:r>
              <a:rPr lang="en-US" sz="2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2600" dirty="0">
              <a:solidFill>
                <a:srgbClr val="795E26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600" dirty="0">
              <a:solidFill>
                <a:srgbClr val="795E26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795E26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print</a:t>
            </a:r>
            <a:r>
              <a:rPr lang="en-US" sz="2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(outputs [</a:t>
            </a:r>
            <a:r>
              <a:rPr lang="en-US" sz="2600" dirty="0">
                <a:solidFill>
                  <a:srgbClr val="09885A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0</a:t>
            </a:r>
            <a:r>
              <a:rPr lang="en-US" sz="2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][</a:t>
            </a:r>
            <a:r>
              <a:rPr lang="en-US" sz="2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'</a:t>
            </a:r>
            <a:r>
              <a:rPr lang="en-US" sz="26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summary_text</a:t>
            </a:r>
            <a:r>
              <a:rPr lang="en-US" sz="2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’</a:t>
            </a:r>
            <a:r>
              <a:rPr lang="en-US" sz="2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])</a:t>
            </a:r>
            <a:br>
              <a:rPr lang="en-US" sz="2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endParaRPr lang="en-US" sz="2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When this air fryer works it is great but upon delivery the first day it unfortunately broke. I selected the return and replace option thinking that when the item was collected, I would have a new one delivered. The day for collection came and went with no update or explanation as to why the collection was not completed. The air fryer worked well for a few. </a:t>
            </a:r>
            <a:endParaRPr lang="en-US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29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1292BC-622E-2585-09E4-05729B326E1C}"/>
              </a:ext>
            </a:extLst>
          </p:cNvPr>
          <p:cNvSpPr txBox="1"/>
          <p:nvPr/>
        </p:nvSpPr>
        <p:spPr>
          <a:xfrm>
            <a:off x="397566" y="4432648"/>
            <a:ext cx="113968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summarizer = pipeline ( 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summarization”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,model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 = 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"Schleifer/distilbart-cnn-12-6“ </a:t>
            </a:r>
            <a:r>
              <a:rPr lang="en-US" sz="1600" dirty="0"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586AA2-8433-770B-74B8-094CC0DC703B}"/>
              </a:ext>
            </a:extLst>
          </p:cNvPr>
          <p:cNvSpPr/>
          <p:nvPr/>
        </p:nvSpPr>
        <p:spPr>
          <a:xfrm>
            <a:off x="3736485" y="4747707"/>
            <a:ext cx="6107837" cy="275207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29902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07B10-5193-7F10-F844-06FDCD27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95704"/>
            <a:ext cx="10515600" cy="1301594"/>
          </a:xfrm>
        </p:spPr>
        <p:txBody>
          <a:bodyPr>
            <a:normAutofit/>
          </a:bodyPr>
          <a:lstStyle/>
          <a:p>
            <a:r>
              <a:rPr lang="en-US" sz="2400" dirty="0"/>
              <a:t>Examples of Transformers Applications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CAF7C9-38DD-30B3-CF6C-7EAAFCB39797}"/>
              </a:ext>
            </a:extLst>
          </p:cNvPr>
          <p:cNvCxnSpPr>
            <a:cxnSpLocks/>
          </p:cNvCxnSpPr>
          <p:nvPr/>
        </p:nvCxnSpPr>
        <p:spPr>
          <a:xfrm>
            <a:off x="2425148" y="3541203"/>
            <a:ext cx="7898296" cy="0"/>
          </a:xfrm>
          <a:prstGeom prst="line">
            <a:avLst/>
          </a:prstGeom>
          <a:ln w="28575">
            <a:solidFill>
              <a:srgbClr val="E890C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2 - ch 1 transformer trip 1.unknown">
            <a:hlinkClick r:id="" action="ppaction://media"/>
            <a:extLst>
              <a:ext uri="{FF2B5EF4-FFF2-40B4-BE49-F238E27FC236}">
                <a16:creationId xmlns:a16="http://schemas.microsoft.com/office/drawing/2014/main" id="{9F97CEFE-03BB-A0DA-79F0-8ED52456219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49000" y="231966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20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Man fail to understand blueprint Icon - Free PNG &amp; SVG 1930799 - Noun  Project">
            <a:extLst>
              <a:ext uri="{FF2B5EF4-FFF2-40B4-BE49-F238E27FC236}">
                <a16:creationId xmlns:a16="http://schemas.microsoft.com/office/drawing/2014/main" id="{FFA18286-0E71-8862-3156-34A061908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72233" y="1201003"/>
            <a:ext cx="4107976" cy="4107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2650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89BBD-25EE-0CA6-4E04-B3FA3C0DA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E</a:t>
            </a:r>
            <a:r>
              <a:rPr lang="en-AE" sz="2400" dirty="0"/>
              <a:t>X5</a:t>
            </a:r>
            <a:r>
              <a:rPr lang="en-US" sz="2400" dirty="0"/>
              <a:t>: Translation</a:t>
            </a:r>
            <a:endParaRPr lang="en-US" dirty="0"/>
          </a:p>
        </p:txBody>
      </p:sp>
      <p:pic>
        <p:nvPicPr>
          <p:cNvPr id="4" name="Content Placeholder 3" descr="Machine Translation API - AISA Digital">
            <a:extLst>
              <a:ext uri="{FF2B5EF4-FFF2-40B4-BE49-F238E27FC236}">
                <a16:creationId xmlns:a16="http://schemas.microsoft.com/office/drawing/2014/main" id="{ED4B9623-A716-070C-2AAB-407DBB1BEF2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049" y="1830220"/>
            <a:ext cx="4694972" cy="411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4" name="Picture 6" descr="Google, translate, text, language, translation Icon in Google Suits 2 Icons">
            <a:extLst>
              <a:ext uri="{FF2B5EF4-FFF2-40B4-BE49-F238E27FC236}">
                <a16:creationId xmlns:a16="http://schemas.microsoft.com/office/drawing/2014/main" id="{09205A3B-CB39-9726-448A-5A9A0CD65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472" y="1930345"/>
            <a:ext cx="4204481" cy="420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28225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EA017-A9BF-EBA3-A4BD-E8DEFCD9B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EX5: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12D7A-00CD-9163-0715-F11FA669459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45675" y="1276579"/>
            <a:ext cx="11900650" cy="5355727"/>
          </a:xfrm>
        </p:spPr>
        <p:txBody>
          <a:bodyPr>
            <a:normAutofit/>
          </a:bodyPr>
          <a:lstStyle/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text = 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"""When this air fryer works it is great but upon delivery the first day it unfortunately broke. </a:t>
            </a:r>
            <a:r>
              <a:rPr lang="en-US" sz="1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 selected the return and replaced option. I </a:t>
            </a:r>
            <a:r>
              <a:rPr lang="en-US" sz="12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thougth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that when the item was collected I would have a new one delivered, but until now there is no update or explanation why the collection was not completed."""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translator = pipeline(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translation_en_to_ar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,model=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marefa-nlp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/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marefa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-mt-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en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-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ar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000000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outputs = translator(text, 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clean_up_tokenization_spaces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=</a:t>
            </a:r>
            <a:r>
              <a:rPr lang="en-US" sz="1600" dirty="0">
                <a:solidFill>
                  <a:srgbClr val="0000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True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 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min_length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= </a:t>
            </a:r>
            <a:r>
              <a:rPr lang="en-US" sz="1600" dirty="0">
                <a:solidFill>
                  <a:srgbClr val="0988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65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600" dirty="0">
                <a:solidFill>
                  <a:srgbClr val="795E26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rgbClr val="795E26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print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(outputs[</a:t>
            </a:r>
            <a:r>
              <a:rPr lang="en-US" sz="1600" dirty="0">
                <a:solidFill>
                  <a:srgbClr val="09885A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][</a:t>
            </a:r>
            <a:r>
              <a:rPr lang="en-US" sz="1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'</a:t>
            </a:r>
            <a:r>
              <a:rPr lang="en-US" sz="16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translation_text</a:t>
            </a:r>
            <a:r>
              <a:rPr lang="en-US" sz="1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'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])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800" dirty="0"/>
          </a:p>
          <a:p>
            <a:pPr marL="0" marR="0" indent="0" algn="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ar-SA" sz="14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وعندما تعمل هذه المقلية الهوائية فإنها عظيمة ولكن عند التسليم في اليوم الأول</a:t>
            </a:r>
            <a:br>
              <a:rPr lang="en-AE" sz="1400" dirty="0">
                <a:solidFill>
                  <a:srgbClr val="00B05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ar-SA" sz="14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الذي تكسرت فيه لسوءالحظ.اخترت خيار العائد واستبداله كنت أويگث أنه عند جمع الصنف</a:t>
            </a:r>
            <a:b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ar-SA" sz="14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سيكون لدي صنف جديد تم تسليمه،ولكن حتى الآن لا يوجد تحديث أو تفسير لماذا لم يتم الانتها</a:t>
            </a:r>
            <a:r>
              <a:rPr lang="ar-EG" sz="14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ء</a:t>
            </a:r>
            <a:r>
              <a:rPr lang="ar-SA" sz="1400" dirty="0">
                <a:solidFill>
                  <a:srgbClr val="00B050"/>
                </a:solidFill>
                <a:ea typeface="Times New Roman" panose="02020603050405020304" pitchFamily="18" charset="0"/>
                <a:cs typeface="Courier New" panose="02070309020205020404" pitchFamily="49" charset="0"/>
              </a:rPr>
              <a:t> من المجموع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r">
              <a:buNone/>
            </a:pPr>
            <a:br>
              <a:rPr lang="en-AE" sz="1400" dirty="0">
                <a:solidFill>
                  <a:srgbClr val="00B050"/>
                </a:solidFill>
                <a:effectLst/>
                <a:ea typeface="Times New Roman" panose="02020603050405020304" pitchFamily="18" charset="0"/>
                <a:cs typeface="Courier New" panose="02070309020205020404" pitchFamily="49" charset="0"/>
              </a:rPr>
            </a:br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ADA2B3-B400-0DB6-5D0C-4C543E88B710}"/>
              </a:ext>
            </a:extLst>
          </p:cNvPr>
          <p:cNvSpPr/>
          <p:nvPr/>
        </p:nvSpPr>
        <p:spPr>
          <a:xfrm>
            <a:off x="7887585" y="2901693"/>
            <a:ext cx="1970899" cy="255530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3545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AEE68-271F-5B94-3272-23E530798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442" y="-140340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/>
              <a:t>EX6: Text generation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712333-F3DB-EB56-0C54-5399FD3ECE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9645" y="1844478"/>
            <a:ext cx="6499832" cy="43315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9207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9AE1A-2BE9-D62A-55D8-A4BB661AF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EX6: Text generation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D99C4-E973-3CB8-7440-63C0BC12478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4421" y="1332411"/>
            <a:ext cx="11395834" cy="5355727"/>
          </a:xfrm>
        </p:spPr>
        <p:txBody>
          <a:bodyPr/>
          <a:lstStyle/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generator = pipeline(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'text-generation'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 model=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'gpt2-medium'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prompt = </a:t>
            </a:r>
            <a:r>
              <a:rPr lang="en-US" sz="18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"Dear Mohammed, we are sorry to hear that your air fryer was broken "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outputs = generator(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prompt, max_length=</a:t>
            </a:r>
            <a:r>
              <a:rPr lang="en-US" sz="1800" dirty="0">
                <a:solidFill>
                  <a:srgbClr val="09885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50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</a:p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795E26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print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(outputs[</a:t>
            </a:r>
            <a:r>
              <a:rPr lang="en-US" sz="1800" dirty="0">
                <a:solidFill>
                  <a:srgbClr val="09885A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0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] [</a:t>
            </a:r>
            <a:r>
              <a:rPr lang="en-US" sz="18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'</a:t>
            </a:r>
            <a:r>
              <a:rPr lang="en-US" sz="18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generated_text</a:t>
            </a:r>
            <a:r>
              <a:rPr lang="en-US" sz="18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'</a:t>
            </a:r>
            <a:r>
              <a:rPr lang="en-US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])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“Dear Mohammed, we are sorry to hear that your item has a problem !!From the time it was received, in an ideal situation, the product would have been perfect. We have taken your request seriously and are actively working on it as “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1026" name="Picture 2" descr="Doing More with Less: Automated, High-Quality Content Generation">
            <a:extLst>
              <a:ext uri="{FF2B5EF4-FFF2-40B4-BE49-F238E27FC236}">
                <a16:creationId xmlns:a16="http://schemas.microsoft.com/office/drawing/2014/main" id="{89092784-BE28-FCB2-C5C8-67F797F61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506" y="4987792"/>
            <a:ext cx="2512381" cy="1558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7 Ways to Automate Customer Service">
            <a:extLst>
              <a:ext uri="{FF2B5EF4-FFF2-40B4-BE49-F238E27FC236}">
                <a16:creationId xmlns:a16="http://schemas.microsoft.com/office/drawing/2014/main" id="{A7BAF992-89BB-02DD-153E-7370CDDC51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1" t="6033" r="4832" b="6311"/>
          <a:stretch/>
        </p:blipFill>
        <p:spPr bwMode="auto">
          <a:xfrm>
            <a:off x="4839809" y="4987792"/>
            <a:ext cx="2512381" cy="1558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REATIVE WRITING CALL – Oldham Children in Care Council">
            <a:extLst>
              <a:ext uri="{FF2B5EF4-FFF2-40B4-BE49-F238E27FC236}">
                <a16:creationId xmlns:a16="http://schemas.microsoft.com/office/drawing/2014/main" id="{5F34CF48-FFAA-D919-6E49-BA5982B55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1515" y="4807580"/>
            <a:ext cx="1739008" cy="1739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13537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93;p19">
            <a:extLst>
              <a:ext uri="{FF2B5EF4-FFF2-40B4-BE49-F238E27FC236}">
                <a16:creationId xmlns:a16="http://schemas.microsoft.com/office/drawing/2014/main" id="{856F2342-DC0B-A059-DAF8-DC73ADD5FF6B}"/>
              </a:ext>
            </a:extLst>
          </p:cNvPr>
          <p:cNvGrpSpPr/>
          <p:nvPr/>
        </p:nvGrpSpPr>
        <p:grpSpPr>
          <a:xfrm>
            <a:off x="2083902" y="1938337"/>
            <a:ext cx="1371604" cy="3617430"/>
            <a:chOff x="3886200" y="1114550"/>
            <a:chExt cx="1371604" cy="3617430"/>
          </a:xfrm>
        </p:grpSpPr>
        <p:grpSp>
          <p:nvGrpSpPr>
            <p:cNvPr id="3" name="Google Shape;494;p19">
              <a:extLst>
                <a:ext uri="{FF2B5EF4-FFF2-40B4-BE49-F238E27FC236}">
                  <a16:creationId xmlns:a16="http://schemas.microsoft.com/office/drawing/2014/main" id="{69CDDF6F-4E7B-8E1C-00F0-787156130E05}"/>
                </a:ext>
              </a:extLst>
            </p:cNvPr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6" name="Google Shape;495;p19">
                <a:extLst>
                  <a:ext uri="{FF2B5EF4-FFF2-40B4-BE49-F238E27FC236}">
                    <a16:creationId xmlns:a16="http://schemas.microsoft.com/office/drawing/2014/main" id="{F6E179E5-7430-0CB1-7568-CACE299730DE}"/>
                  </a:ext>
                </a:extLst>
              </p:cNvPr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496;p19">
                <a:extLst>
                  <a:ext uri="{FF2B5EF4-FFF2-40B4-BE49-F238E27FC236}">
                    <a16:creationId xmlns:a16="http://schemas.microsoft.com/office/drawing/2014/main" id="{1C4DF9EB-C9F7-E630-299B-DB9046FBFD49}"/>
                  </a:ext>
                </a:extLst>
              </p:cNvPr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497;p19">
                <a:extLst>
                  <a:ext uri="{FF2B5EF4-FFF2-40B4-BE49-F238E27FC236}">
                    <a16:creationId xmlns:a16="http://schemas.microsoft.com/office/drawing/2014/main" id="{5C795F43-305E-6EE5-7E01-0113A194B322}"/>
                  </a:ext>
                </a:extLst>
              </p:cNvPr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498;p19">
                <a:extLst>
                  <a:ext uri="{FF2B5EF4-FFF2-40B4-BE49-F238E27FC236}">
                    <a16:creationId xmlns:a16="http://schemas.microsoft.com/office/drawing/2014/main" id="{55C1894B-2713-A895-E887-5AC3C0FF3E0A}"/>
                  </a:ext>
                </a:extLst>
              </p:cNvPr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99;p19">
                <a:extLst>
                  <a:ext uri="{FF2B5EF4-FFF2-40B4-BE49-F238E27FC236}">
                    <a16:creationId xmlns:a16="http://schemas.microsoft.com/office/drawing/2014/main" id="{82AC1B5C-042E-878E-E14B-1FF7CE243B0B}"/>
                  </a:ext>
                </a:extLst>
              </p:cNvPr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0;p19">
                <a:extLst>
                  <a:ext uri="{FF2B5EF4-FFF2-40B4-BE49-F238E27FC236}">
                    <a16:creationId xmlns:a16="http://schemas.microsoft.com/office/drawing/2014/main" id="{7E287888-7ABB-C406-A5D1-16C913AEB06B}"/>
                  </a:ext>
                </a:extLst>
              </p:cNvPr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01;p19">
                <a:extLst>
                  <a:ext uri="{FF2B5EF4-FFF2-40B4-BE49-F238E27FC236}">
                    <a16:creationId xmlns:a16="http://schemas.microsoft.com/office/drawing/2014/main" id="{FBC92C83-3AC5-1712-C48B-45A037BEE6FC}"/>
                  </a:ext>
                </a:extLst>
              </p:cNvPr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502;p19">
                <a:extLst>
                  <a:ext uri="{FF2B5EF4-FFF2-40B4-BE49-F238E27FC236}">
                    <a16:creationId xmlns:a16="http://schemas.microsoft.com/office/drawing/2014/main" id="{8DC5ADE8-D68B-7E5E-7502-082E5F3CCC58}"/>
                  </a:ext>
                </a:extLst>
              </p:cNvPr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03;p19">
                <a:extLst>
                  <a:ext uri="{FF2B5EF4-FFF2-40B4-BE49-F238E27FC236}">
                    <a16:creationId xmlns:a16="http://schemas.microsoft.com/office/drawing/2014/main" id="{45E84A85-6D29-1246-61EE-7E6F9A1FC206}"/>
                  </a:ext>
                </a:extLst>
              </p:cNvPr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04;p19">
                <a:extLst>
                  <a:ext uri="{FF2B5EF4-FFF2-40B4-BE49-F238E27FC236}">
                    <a16:creationId xmlns:a16="http://schemas.microsoft.com/office/drawing/2014/main" id="{FE2494FF-9512-6C98-EE97-389583B59FCE}"/>
                  </a:ext>
                </a:extLst>
              </p:cNvPr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05;p19">
                <a:extLst>
                  <a:ext uri="{FF2B5EF4-FFF2-40B4-BE49-F238E27FC236}">
                    <a16:creationId xmlns:a16="http://schemas.microsoft.com/office/drawing/2014/main" id="{D7DBA071-DD0D-710C-8313-CDF190CB07FA}"/>
                  </a:ext>
                </a:extLst>
              </p:cNvPr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6;p19">
                <a:extLst>
                  <a:ext uri="{FF2B5EF4-FFF2-40B4-BE49-F238E27FC236}">
                    <a16:creationId xmlns:a16="http://schemas.microsoft.com/office/drawing/2014/main" id="{4D0F9708-BB56-6A18-DF76-0979EACCAC68}"/>
                  </a:ext>
                </a:extLst>
              </p:cNvPr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07;p19">
                <a:extLst>
                  <a:ext uri="{FF2B5EF4-FFF2-40B4-BE49-F238E27FC236}">
                    <a16:creationId xmlns:a16="http://schemas.microsoft.com/office/drawing/2014/main" id="{15DF10D0-67F3-1729-5456-0548B37606A9}"/>
                  </a:ext>
                </a:extLst>
              </p:cNvPr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08;p19">
                <a:extLst>
                  <a:ext uri="{FF2B5EF4-FFF2-40B4-BE49-F238E27FC236}">
                    <a16:creationId xmlns:a16="http://schemas.microsoft.com/office/drawing/2014/main" id="{31F24075-B4E1-320D-08E7-F8EADA92A53D}"/>
                  </a:ext>
                </a:extLst>
              </p:cNvPr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09;p19">
                <a:extLst>
                  <a:ext uri="{FF2B5EF4-FFF2-40B4-BE49-F238E27FC236}">
                    <a16:creationId xmlns:a16="http://schemas.microsoft.com/office/drawing/2014/main" id="{FD856B7A-43D2-E214-BA10-E59DB64C8185}"/>
                  </a:ext>
                </a:extLst>
              </p:cNvPr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10;p19">
                <a:extLst>
                  <a:ext uri="{FF2B5EF4-FFF2-40B4-BE49-F238E27FC236}">
                    <a16:creationId xmlns:a16="http://schemas.microsoft.com/office/drawing/2014/main" id="{4F317A0C-BBA3-9C2D-D3E3-F1BCEE75B79D}"/>
                  </a:ext>
                </a:extLst>
              </p:cNvPr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11;p19">
                <a:extLst>
                  <a:ext uri="{FF2B5EF4-FFF2-40B4-BE49-F238E27FC236}">
                    <a16:creationId xmlns:a16="http://schemas.microsoft.com/office/drawing/2014/main" id="{510A3B7C-AA4E-B888-6B07-F3B4C913F27C}"/>
                  </a:ext>
                </a:extLst>
              </p:cNvPr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12;p19">
                <a:extLst>
                  <a:ext uri="{FF2B5EF4-FFF2-40B4-BE49-F238E27FC236}">
                    <a16:creationId xmlns:a16="http://schemas.microsoft.com/office/drawing/2014/main" id="{F48002BF-3AD7-2B6F-35E5-C02B655D9A5F}"/>
                  </a:ext>
                </a:extLst>
              </p:cNvPr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513;p19">
              <a:extLst>
                <a:ext uri="{FF2B5EF4-FFF2-40B4-BE49-F238E27FC236}">
                  <a16:creationId xmlns:a16="http://schemas.microsoft.com/office/drawing/2014/main" id="{C88EDA41-C6CB-0B30-BD44-169283119A27}"/>
                </a:ext>
              </a:extLst>
            </p:cNvPr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14;p19">
              <a:extLst>
                <a:ext uri="{FF2B5EF4-FFF2-40B4-BE49-F238E27FC236}">
                  <a16:creationId xmlns:a16="http://schemas.microsoft.com/office/drawing/2014/main" id="{A2A436D8-ACFB-C884-A83C-5E717FD69882}"/>
                </a:ext>
              </a:extLst>
            </p:cNvPr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Picture 3">
            <a:extLst>
              <a:ext uri="{FF2B5EF4-FFF2-40B4-BE49-F238E27FC236}">
                <a16:creationId xmlns:a16="http://schemas.microsoft.com/office/drawing/2014/main" id="{E0D03102-88C6-3164-BB7E-013C45F9BE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029200" y="2817744"/>
            <a:ext cx="4989840" cy="12225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5263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17;p3">
            <a:extLst>
              <a:ext uri="{FF2B5EF4-FFF2-40B4-BE49-F238E27FC236}">
                <a16:creationId xmlns:a16="http://schemas.microsoft.com/office/drawing/2014/main" id="{20F908FA-5A46-32BD-1CD1-E9A80385F347}"/>
              </a:ext>
            </a:extLst>
          </p:cNvPr>
          <p:cNvGrpSpPr/>
          <p:nvPr/>
        </p:nvGrpSpPr>
        <p:grpSpPr>
          <a:xfrm>
            <a:off x="3567086" y="2712332"/>
            <a:ext cx="4368713" cy="557642"/>
            <a:chOff x="2135326" y="2978961"/>
            <a:chExt cx="4368713" cy="557642"/>
          </a:xfrm>
        </p:grpSpPr>
        <p:sp>
          <p:nvSpPr>
            <p:cNvPr id="8" name="Google Shape;118;p3">
              <a:extLst>
                <a:ext uri="{FF2B5EF4-FFF2-40B4-BE49-F238E27FC236}">
                  <a16:creationId xmlns:a16="http://schemas.microsoft.com/office/drawing/2014/main" id="{66F699DB-791A-EF6B-986D-4F29B7A820D7}"/>
                </a:ext>
              </a:extLst>
            </p:cNvPr>
            <p:cNvSpPr/>
            <p:nvPr/>
          </p:nvSpPr>
          <p:spPr>
            <a:xfrm rot="5400000">
              <a:off x="4040862" y="1073425"/>
              <a:ext cx="557642" cy="4368713"/>
            </a:xfrm>
            <a:prstGeom prst="roundRect">
              <a:avLst>
                <a:gd name="adj" fmla="val 1111"/>
              </a:avLst>
            </a:prstGeom>
            <a:solidFill>
              <a:schemeClr val="accent1">
                <a:lumMod val="50000"/>
              </a:schemeClr>
            </a:solidFill>
            <a:ln w="12700" cap="flat" cmpd="sng">
              <a:solidFill>
                <a:srgbClr val="F0565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" name="Google Shape;119;p3">
              <a:extLst>
                <a:ext uri="{FF2B5EF4-FFF2-40B4-BE49-F238E27FC236}">
                  <a16:creationId xmlns:a16="http://schemas.microsoft.com/office/drawing/2014/main" id="{B4E0C746-F9CE-F9A1-F927-EF1DA65D9976}"/>
                </a:ext>
              </a:extLst>
            </p:cNvPr>
            <p:cNvSpPr txBox="1"/>
            <p:nvPr/>
          </p:nvSpPr>
          <p:spPr>
            <a:xfrm>
              <a:off x="3408771" y="2996171"/>
              <a:ext cx="1575368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API Layer</a:t>
              </a:r>
              <a:endParaRPr/>
            </a:p>
          </p:txBody>
        </p:sp>
      </p:grpSp>
      <p:pic>
        <p:nvPicPr>
          <p:cNvPr id="10" name="Google Shape;120;p3" descr="Python Financial Libraries and code samples — EODHD APIs">
            <a:extLst>
              <a:ext uri="{FF2B5EF4-FFF2-40B4-BE49-F238E27FC236}">
                <a16:creationId xmlns:a16="http://schemas.microsoft.com/office/drawing/2014/main" id="{D722191F-3018-D5A0-39BB-158459FD0E8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65568" y="3429000"/>
            <a:ext cx="257175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21;p3">
            <a:extLst>
              <a:ext uri="{FF2B5EF4-FFF2-40B4-BE49-F238E27FC236}">
                <a16:creationId xmlns:a16="http://schemas.microsoft.com/office/drawing/2014/main" id="{F91A000D-6F68-2FAC-4B4E-B2BFF3F0F13B}"/>
              </a:ext>
            </a:extLst>
          </p:cNvPr>
          <p:cNvSpPr txBox="1"/>
          <p:nvPr/>
        </p:nvSpPr>
        <p:spPr>
          <a:xfrm>
            <a:off x="4766379" y="6159776"/>
            <a:ext cx="254108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Transformers Library</a:t>
            </a:r>
            <a:endParaRPr/>
          </a:p>
        </p:txBody>
      </p:sp>
      <p:pic>
        <p:nvPicPr>
          <p:cNvPr id="18" name="Google Shape;122;p3">
            <a:extLst>
              <a:ext uri="{FF2B5EF4-FFF2-40B4-BE49-F238E27FC236}">
                <a16:creationId xmlns:a16="http://schemas.microsoft.com/office/drawing/2014/main" id="{22108A5E-8173-166F-2FC6-6E0FAEAD92E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53527" y="605475"/>
            <a:ext cx="1667937" cy="1667937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23;p3">
            <a:extLst>
              <a:ext uri="{FF2B5EF4-FFF2-40B4-BE49-F238E27FC236}">
                <a16:creationId xmlns:a16="http://schemas.microsoft.com/office/drawing/2014/main" id="{2796B124-7F5B-19CA-D2B7-404625326511}"/>
              </a:ext>
            </a:extLst>
          </p:cNvPr>
          <p:cNvSpPr txBox="1"/>
          <p:nvPr/>
        </p:nvSpPr>
        <p:spPr>
          <a:xfrm>
            <a:off x="4496492" y="2261079"/>
            <a:ext cx="218200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Pipeline module</a:t>
            </a:r>
            <a:endParaRPr/>
          </a:p>
        </p:txBody>
      </p:sp>
      <p:sp>
        <p:nvSpPr>
          <p:cNvPr id="20" name="Google Shape;124;p3">
            <a:extLst>
              <a:ext uri="{FF2B5EF4-FFF2-40B4-BE49-F238E27FC236}">
                <a16:creationId xmlns:a16="http://schemas.microsoft.com/office/drawing/2014/main" id="{8CE4493F-2C1B-05CC-0F01-D717AFE8E939}"/>
              </a:ext>
            </a:extLst>
          </p:cNvPr>
          <p:cNvSpPr/>
          <p:nvPr/>
        </p:nvSpPr>
        <p:spPr>
          <a:xfrm>
            <a:off x="4309158" y="3138401"/>
            <a:ext cx="428396" cy="5232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BF2"/>
          </a:solidFill>
          <a:ln w="12700" cap="flat" cmpd="sng">
            <a:solidFill>
              <a:srgbClr val="00BB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125;p3">
            <a:extLst>
              <a:ext uri="{FF2B5EF4-FFF2-40B4-BE49-F238E27FC236}">
                <a16:creationId xmlns:a16="http://schemas.microsoft.com/office/drawing/2014/main" id="{A1CD4BA5-9491-16DD-1035-44E2BD1BE1D1}"/>
              </a:ext>
            </a:extLst>
          </p:cNvPr>
          <p:cNvSpPr/>
          <p:nvPr/>
        </p:nvSpPr>
        <p:spPr>
          <a:xfrm rot="10800000">
            <a:off x="6505945" y="3073383"/>
            <a:ext cx="428396" cy="5232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BF2"/>
          </a:solidFill>
          <a:ln w="12700" cap="flat" cmpd="sng">
            <a:solidFill>
              <a:srgbClr val="00BB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126;p3">
            <a:extLst>
              <a:ext uri="{FF2B5EF4-FFF2-40B4-BE49-F238E27FC236}">
                <a16:creationId xmlns:a16="http://schemas.microsoft.com/office/drawing/2014/main" id="{00150A31-FD4C-70F2-4277-167D6B61E0EA}"/>
              </a:ext>
            </a:extLst>
          </p:cNvPr>
          <p:cNvSpPr/>
          <p:nvPr/>
        </p:nvSpPr>
        <p:spPr>
          <a:xfrm>
            <a:off x="1765026" y="1175982"/>
            <a:ext cx="1350230" cy="611996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accent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1"/>
                </a:solidFill>
                <a:latin typeface="Aharoni"/>
                <a:ea typeface="Aharoni"/>
                <a:cs typeface="Aharoni"/>
                <a:sym typeface="Aharoni"/>
              </a:rPr>
              <a:t>Raw Text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" name="Google Shape;127;p3">
            <a:extLst>
              <a:ext uri="{FF2B5EF4-FFF2-40B4-BE49-F238E27FC236}">
                <a16:creationId xmlns:a16="http://schemas.microsoft.com/office/drawing/2014/main" id="{E61B04C5-86CC-B078-6535-89C982CE9CF2}"/>
              </a:ext>
            </a:extLst>
          </p:cNvPr>
          <p:cNvSpPr/>
          <p:nvPr/>
        </p:nvSpPr>
        <p:spPr>
          <a:xfrm>
            <a:off x="8192259" y="1236169"/>
            <a:ext cx="1450201" cy="611996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Aharoni"/>
                <a:ea typeface="Aharoni"/>
                <a:cs typeface="Aharoni"/>
                <a:sym typeface="Aharoni"/>
              </a:rPr>
              <a:t>Predictions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4" name="Google Shape;128;p3">
            <a:extLst>
              <a:ext uri="{FF2B5EF4-FFF2-40B4-BE49-F238E27FC236}">
                <a16:creationId xmlns:a16="http://schemas.microsoft.com/office/drawing/2014/main" id="{7F55796B-4B48-4F97-A5E3-43278C901133}"/>
              </a:ext>
            </a:extLst>
          </p:cNvPr>
          <p:cNvSpPr/>
          <p:nvPr/>
        </p:nvSpPr>
        <p:spPr>
          <a:xfrm>
            <a:off x="3567086" y="1447750"/>
            <a:ext cx="418893" cy="9441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A8F"/>
          </a:solidFill>
          <a:ln w="12700" cap="flat" cmpd="sng">
            <a:solidFill>
              <a:srgbClr val="FFDA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" name="Google Shape;129;p3">
            <a:extLst>
              <a:ext uri="{FF2B5EF4-FFF2-40B4-BE49-F238E27FC236}">
                <a16:creationId xmlns:a16="http://schemas.microsoft.com/office/drawing/2014/main" id="{030FA525-03C5-7134-F5D1-563579A525B5}"/>
              </a:ext>
            </a:extLst>
          </p:cNvPr>
          <p:cNvSpPr/>
          <p:nvPr/>
        </p:nvSpPr>
        <p:spPr>
          <a:xfrm>
            <a:off x="7307459" y="1478799"/>
            <a:ext cx="418893" cy="9441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A8F"/>
          </a:solidFill>
          <a:ln w="12700" cap="flat" cmpd="sng">
            <a:solidFill>
              <a:srgbClr val="FFDA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552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3298-00EE-A756-BA99-47059453E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E" sz="2400" dirty="0"/>
              <a:t>Pipeline Module</a:t>
            </a:r>
            <a:endParaRPr lang="en-US" sz="2400" dirty="0"/>
          </a:p>
        </p:txBody>
      </p:sp>
      <p:sp>
        <p:nvSpPr>
          <p:cNvPr id="3" name="Google Shape;135;p4">
            <a:extLst>
              <a:ext uri="{FF2B5EF4-FFF2-40B4-BE49-F238E27FC236}">
                <a16:creationId xmlns:a16="http://schemas.microsoft.com/office/drawing/2014/main" id="{17514E19-2833-5368-0603-AB393BB22922}"/>
              </a:ext>
            </a:extLst>
          </p:cNvPr>
          <p:cNvSpPr/>
          <p:nvPr/>
        </p:nvSpPr>
        <p:spPr>
          <a:xfrm>
            <a:off x="2073345" y="2684443"/>
            <a:ext cx="1110677" cy="1416577"/>
          </a:xfrm>
          <a:prstGeom prst="roundRect">
            <a:avLst>
              <a:gd name="adj" fmla="val 12466"/>
            </a:avLst>
          </a:prstGeom>
          <a:solidFill>
            <a:schemeClr val="bg1"/>
          </a:solidFill>
          <a:ln w="38100">
            <a:solidFill>
              <a:schemeClr val="accent5">
                <a:lumMod val="50000"/>
              </a:schemeClr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Tokeniz-ation</a:t>
            </a:r>
            <a:endParaRPr dirty="0"/>
          </a:p>
        </p:txBody>
      </p:sp>
      <p:sp>
        <p:nvSpPr>
          <p:cNvPr id="7" name="Google Shape;136;p4">
            <a:extLst>
              <a:ext uri="{FF2B5EF4-FFF2-40B4-BE49-F238E27FC236}">
                <a16:creationId xmlns:a16="http://schemas.microsoft.com/office/drawing/2014/main" id="{9E30E346-2950-5807-FDCC-5C9777E8E2F9}"/>
              </a:ext>
            </a:extLst>
          </p:cNvPr>
          <p:cNvSpPr/>
          <p:nvPr/>
        </p:nvSpPr>
        <p:spPr>
          <a:xfrm>
            <a:off x="5561082" y="2706145"/>
            <a:ext cx="944060" cy="1394669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38100">
            <a:solidFill>
              <a:schemeClr val="accent5">
                <a:lumMod val="50000"/>
              </a:schemeClr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</a:t>
            </a:r>
            <a:endParaRPr/>
          </a:p>
        </p:txBody>
      </p:sp>
      <p:sp>
        <p:nvSpPr>
          <p:cNvPr id="8" name="Google Shape;137;p4">
            <a:extLst>
              <a:ext uri="{FF2B5EF4-FFF2-40B4-BE49-F238E27FC236}">
                <a16:creationId xmlns:a16="http://schemas.microsoft.com/office/drawing/2014/main" id="{ADB31290-ADE0-4ED7-BAA7-30B9E7813F96}"/>
              </a:ext>
            </a:extLst>
          </p:cNvPr>
          <p:cNvSpPr/>
          <p:nvPr/>
        </p:nvSpPr>
        <p:spPr>
          <a:xfrm>
            <a:off x="9057676" y="2700839"/>
            <a:ext cx="1184070" cy="1402789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38100">
            <a:solidFill>
              <a:schemeClr val="accent5">
                <a:lumMod val="50000"/>
              </a:schemeClr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Post Processing</a:t>
            </a:r>
            <a:endParaRPr/>
          </a:p>
        </p:txBody>
      </p:sp>
      <p:sp>
        <p:nvSpPr>
          <p:cNvPr id="9" name="Google Shape;138;p4">
            <a:extLst>
              <a:ext uri="{FF2B5EF4-FFF2-40B4-BE49-F238E27FC236}">
                <a16:creationId xmlns:a16="http://schemas.microsoft.com/office/drawing/2014/main" id="{3BDB877A-12C2-2097-98F3-4B01EE33F7AE}"/>
              </a:ext>
            </a:extLst>
          </p:cNvPr>
          <p:cNvSpPr/>
          <p:nvPr/>
        </p:nvSpPr>
        <p:spPr>
          <a:xfrm>
            <a:off x="3629820" y="2745022"/>
            <a:ext cx="1544714" cy="248657"/>
          </a:xfrm>
          <a:prstGeom prst="roundRect">
            <a:avLst>
              <a:gd name="adj" fmla="val 0"/>
            </a:avLst>
          </a:prstGeom>
          <a:solidFill>
            <a:srgbClr val="E3F7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Input IDs</a:t>
            </a:r>
            <a:endParaRPr/>
          </a:p>
        </p:txBody>
      </p:sp>
      <p:sp>
        <p:nvSpPr>
          <p:cNvPr id="10" name="Google Shape;139;p4">
            <a:extLst>
              <a:ext uri="{FF2B5EF4-FFF2-40B4-BE49-F238E27FC236}">
                <a16:creationId xmlns:a16="http://schemas.microsoft.com/office/drawing/2014/main" id="{763EA859-64D6-35CE-6F13-429F18A636B6}"/>
              </a:ext>
            </a:extLst>
          </p:cNvPr>
          <p:cNvSpPr/>
          <p:nvPr/>
        </p:nvSpPr>
        <p:spPr>
          <a:xfrm>
            <a:off x="6950434" y="2713569"/>
            <a:ext cx="1640969" cy="297704"/>
          </a:xfrm>
          <a:prstGeom prst="roundRect">
            <a:avLst>
              <a:gd name="adj" fmla="val 0"/>
            </a:avLst>
          </a:prstGeom>
          <a:solidFill>
            <a:srgbClr val="E3F7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Logits</a:t>
            </a:r>
            <a:endParaRPr/>
          </a:p>
        </p:txBody>
      </p:sp>
      <p:sp>
        <p:nvSpPr>
          <p:cNvPr id="15" name="Google Shape;140;p4">
            <a:extLst>
              <a:ext uri="{FF2B5EF4-FFF2-40B4-BE49-F238E27FC236}">
                <a16:creationId xmlns:a16="http://schemas.microsoft.com/office/drawing/2014/main" id="{998FAE97-5775-262F-949B-B0F1B3561ACD}"/>
              </a:ext>
            </a:extLst>
          </p:cNvPr>
          <p:cNvSpPr/>
          <p:nvPr/>
        </p:nvSpPr>
        <p:spPr>
          <a:xfrm>
            <a:off x="1701071" y="2853720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" name="Google Shape;141;p4">
            <a:extLst>
              <a:ext uri="{FF2B5EF4-FFF2-40B4-BE49-F238E27FC236}">
                <a16:creationId xmlns:a16="http://schemas.microsoft.com/office/drawing/2014/main" id="{2024654C-0B3D-0E6C-70E0-481AF055DE4A}"/>
              </a:ext>
            </a:extLst>
          </p:cNvPr>
          <p:cNvSpPr/>
          <p:nvPr/>
        </p:nvSpPr>
        <p:spPr>
          <a:xfrm>
            <a:off x="332899" y="2695975"/>
            <a:ext cx="1255640" cy="297704"/>
          </a:xfrm>
          <a:prstGeom prst="roundRect">
            <a:avLst>
              <a:gd name="adj" fmla="val 0"/>
            </a:avLst>
          </a:prstGeom>
          <a:solidFill>
            <a:srgbClr val="E3F7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Raw Text</a:t>
            </a:r>
            <a:endParaRPr/>
          </a:p>
        </p:txBody>
      </p:sp>
      <p:sp>
        <p:nvSpPr>
          <p:cNvPr id="20" name="Google Shape;142;p4">
            <a:extLst>
              <a:ext uri="{FF2B5EF4-FFF2-40B4-BE49-F238E27FC236}">
                <a16:creationId xmlns:a16="http://schemas.microsoft.com/office/drawing/2014/main" id="{13BF9FDF-10EB-E0D2-AA93-C1B90631133F}"/>
              </a:ext>
            </a:extLst>
          </p:cNvPr>
          <p:cNvSpPr/>
          <p:nvPr/>
        </p:nvSpPr>
        <p:spPr>
          <a:xfrm>
            <a:off x="3629820" y="3499128"/>
            <a:ext cx="1544714" cy="581559"/>
          </a:xfrm>
          <a:prstGeom prst="roundRect">
            <a:avLst>
              <a:gd name="adj" fmla="val 12466"/>
            </a:avLst>
          </a:prstGeom>
          <a:solidFill>
            <a:srgbClr val="E3F7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[101,2023,2607,2003,6429,99,102]</a:t>
            </a:r>
            <a:endParaRPr/>
          </a:p>
        </p:txBody>
      </p:sp>
      <p:sp>
        <p:nvSpPr>
          <p:cNvPr id="22" name="Google Shape;143;p4">
            <a:extLst>
              <a:ext uri="{FF2B5EF4-FFF2-40B4-BE49-F238E27FC236}">
                <a16:creationId xmlns:a16="http://schemas.microsoft.com/office/drawing/2014/main" id="{EC3E9577-9DC0-F79A-C56A-4EF05B2A8778}"/>
              </a:ext>
            </a:extLst>
          </p:cNvPr>
          <p:cNvSpPr/>
          <p:nvPr/>
        </p:nvSpPr>
        <p:spPr>
          <a:xfrm>
            <a:off x="6928112" y="3795028"/>
            <a:ext cx="1685611" cy="323380"/>
          </a:xfrm>
          <a:prstGeom prst="roundRect">
            <a:avLst>
              <a:gd name="adj" fmla="val 16667"/>
            </a:avLst>
          </a:prstGeom>
          <a:solidFill>
            <a:srgbClr val="E3F7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[-4.3630,4.6869]</a:t>
            </a:r>
            <a:endParaRPr/>
          </a:p>
        </p:txBody>
      </p:sp>
      <p:sp>
        <p:nvSpPr>
          <p:cNvPr id="23" name="Google Shape;145;p4">
            <a:extLst>
              <a:ext uri="{FF2B5EF4-FFF2-40B4-BE49-F238E27FC236}">
                <a16:creationId xmlns:a16="http://schemas.microsoft.com/office/drawing/2014/main" id="{3FF321ED-1F10-73E0-EB23-7592CD1E9203}"/>
              </a:ext>
            </a:extLst>
          </p:cNvPr>
          <p:cNvSpPr/>
          <p:nvPr/>
        </p:nvSpPr>
        <p:spPr>
          <a:xfrm>
            <a:off x="332898" y="3683523"/>
            <a:ext cx="1241013" cy="418540"/>
          </a:xfrm>
          <a:prstGeom prst="roundRect">
            <a:avLst>
              <a:gd name="adj" fmla="val 16667"/>
            </a:avLst>
          </a:prstGeom>
          <a:solidFill>
            <a:srgbClr val="E3F7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course is amazing</a:t>
            </a:r>
            <a:endParaRPr/>
          </a:p>
        </p:txBody>
      </p:sp>
      <p:sp>
        <p:nvSpPr>
          <p:cNvPr id="25" name="Google Shape;147;p4">
            <a:extLst>
              <a:ext uri="{FF2B5EF4-FFF2-40B4-BE49-F238E27FC236}">
                <a16:creationId xmlns:a16="http://schemas.microsoft.com/office/drawing/2014/main" id="{0F7F0B36-18F1-6CF0-4E42-FB307966CCB9}"/>
              </a:ext>
            </a:extLst>
          </p:cNvPr>
          <p:cNvSpPr/>
          <p:nvPr/>
        </p:nvSpPr>
        <p:spPr>
          <a:xfrm>
            <a:off x="3230498" y="3845822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" name="Google Shape;148;p4">
            <a:extLst>
              <a:ext uri="{FF2B5EF4-FFF2-40B4-BE49-F238E27FC236}">
                <a16:creationId xmlns:a16="http://schemas.microsoft.com/office/drawing/2014/main" id="{18A83EB0-7FA1-F928-C5D3-69D69D9091F4}"/>
              </a:ext>
            </a:extLst>
          </p:cNvPr>
          <p:cNvSpPr/>
          <p:nvPr/>
        </p:nvSpPr>
        <p:spPr>
          <a:xfrm>
            <a:off x="1712409" y="3845290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7" name="Google Shape;149;p4">
            <a:extLst>
              <a:ext uri="{FF2B5EF4-FFF2-40B4-BE49-F238E27FC236}">
                <a16:creationId xmlns:a16="http://schemas.microsoft.com/office/drawing/2014/main" id="{FB4D6521-810D-D25D-5C29-6EB4AD1805E4}"/>
              </a:ext>
            </a:extLst>
          </p:cNvPr>
          <p:cNvSpPr/>
          <p:nvPr/>
        </p:nvSpPr>
        <p:spPr>
          <a:xfrm>
            <a:off x="10395518" y="2853495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8" name="Google Shape;150;p4">
            <a:extLst>
              <a:ext uri="{FF2B5EF4-FFF2-40B4-BE49-F238E27FC236}">
                <a16:creationId xmlns:a16="http://schemas.microsoft.com/office/drawing/2014/main" id="{8089430C-6E54-6A55-0168-6A82FE2881C5}"/>
              </a:ext>
            </a:extLst>
          </p:cNvPr>
          <p:cNvSpPr/>
          <p:nvPr/>
        </p:nvSpPr>
        <p:spPr>
          <a:xfrm>
            <a:off x="8680872" y="2844827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" name="Google Shape;151;p4">
            <a:extLst>
              <a:ext uri="{FF2B5EF4-FFF2-40B4-BE49-F238E27FC236}">
                <a16:creationId xmlns:a16="http://schemas.microsoft.com/office/drawing/2014/main" id="{68361240-B2F1-5D82-4E87-9FF9420EB308}"/>
              </a:ext>
            </a:extLst>
          </p:cNvPr>
          <p:cNvSpPr/>
          <p:nvPr/>
        </p:nvSpPr>
        <p:spPr>
          <a:xfrm>
            <a:off x="6594531" y="2854252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" name="Google Shape;152;p4">
            <a:extLst>
              <a:ext uri="{FF2B5EF4-FFF2-40B4-BE49-F238E27FC236}">
                <a16:creationId xmlns:a16="http://schemas.microsoft.com/office/drawing/2014/main" id="{7323D361-94FD-9354-1CB9-C6CEBC47C347}"/>
              </a:ext>
            </a:extLst>
          </p:cNvPr>
          <p:cNvSpPr/>
          <p:nvPr/>
        </p:nvSpPr>
        <p:spPr>
          <a:xfrm>
            <a:off x="5229343" y="2853720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" name="Google Shape;153;p4">
            <a:extLst>
              <a:ext uri="{FF2B5EF4-FFF2-40B4-BE49-F238E27FC236}">
                <a16:creationId xmlns:a16="http://schemas.microsoft.com/office/drawing/2014/main" id="{3BF54466-7766-8775-D282-2D1B3C628A5C}"/>
              </a:ext>
            </a:extLst>
          </p:cNvPr>
          <p:cNvSpPr/>
          <p:nvPr/>
        </p:nvSpPr>
        <p:spPr>
          <a:xfrm>
            <a:off x="3263286" y="2854252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3" name="Google Shape;154;p4">
            <a:extLst>
              <a:ext uri="{FF2B5EF4-FFF2-40B4-BE49-F238E27FC236}">
                <a16:creationId xmlns:a16="http://schemas.microsoft.com/office/drawing/2014/main" id="{6F6FC298-12C3-5E96-EBBD-E34CDA120DEE}"/>
              </a:ext>
            </a:extLst>
          </p:cNvPr>
          <p:cNvSpPr/>
          <p:nvPr/>
        </p:nvSpPr>
        <p:spPr>
          <a:xfrm>
            <a:off x="5246381" y="3845290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4" name="Google Shape;155;p4">
            <a:extLst>
              <a:ext uri="{FF2B5EF4-FFF2-40B4-BE49-F238E27FC236}">
                <a16:creationId xmlns:a16="http://schemas.microsoft.com/office/drawing/2014/main" id="{5367B6BA-31E4-7A1C-3094-3C243FD7B542}"/>
              </a:ext>
            </a:extLst>
          </p:cNvPr>
          <p:cNvSpPr/>
          <p:nvPr/>
        </p:nvSpPr>
        <p:spPr>
          <a:xfrm>
            <a:off x="6577493" y="3845822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5" name="Google Shape;156;p4">
            <a:extLst>
              <a:ext uri="{FF2B5EF4-FFF2-40B4-BE49-F238E27FC236}">
                <a16:creationId xmlns:a16="http://schemas.microsoft.com/office/drawing/2014/main" id="{CBD0D276-D40F-EAA2-CD3F-247DEB949E1B}"/>
              </a:ext>
            </a:extLst>
          </p:cNvPr>
          <p:cNvSpPr/>
          <p:nvPr/>
        </p:nvSpPr>
        <p:spPr>
          <a:xfrm>
            <a:off x="10395518" y="3904727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" name="Google Shape;157;p4">
            <a:extLst>
              <a:ext uri="{FF2B5EF4-FFF2-40B4-BE49-F238E27FC236}">
                <a16:creationId xmlns:a16="http://schemas.microsoft.com/office/drawing/2014/main" id="{3EA392E5-1922-57BA-AD36-411663DAC5CA}"/>
              </a:ext>
            </a:extLst>
          </p:cNvPr>
          <p:cNvSpPr/>
          <p:nvPr/>
        </p:nvSpPr>
        <p:spPr>
          <a:xfrm>
            <a:off x="8697908" y="3892793"/>
            <a:ext cx="266434" cy="95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7" name="Google Shape;144;p4">
            <a:extLst>
              <a:ext uri="{FF2B5EF4-FFF2-40B4-BE49-F238E27FC236}">
                <a16:creationId xmlns:a16="http://schemas.microsoft.com/office/drawing/2014/main" id="{2C87055E-73B5-3027-002E-5C1D5826F28D}"/>
              </a:ext>
            </a:extLst>
          </p:cNvPr>
          <p:cNvSpPr/>
          <p:nvPr/>
        </p:nvSpPr>
        <p:spPr>
          <a:xfrm>
            <a:off x="10691800" y="3390251"/>
            <a:ext cx="1255641" cy="614254"/>
          </a:xfrm>
          <a:prstGeom prst="roundRect">
            <a:avLst>
              <a:gd name="adj" fmla="val 16667"/>
            </a:avLst>
          </a:prstGeom>
          <a:solidFill>
            <a:srgbClr val="E3F7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POSITIVE : 99.89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NEGATIVE :  0.11</a:t>
            </a:r>
            <a:endParaRPr/>
          </a:p>
        </p:txBody>
      </p:sp>
      <p:sp>
        <p:nvSpPr>
          <p:cNvPr id="48" name="Google Shape;146;p4">
            <a:extLst>
              <a:ext uri="{FF2B5EF4-FFF2-40B4-BE49-F238E27FC236}">
                <a16:creationId xmlns:a16="http://schemas.microsoft.com/office/drawing/2014/main" id="{B1B45A62-2D1A-421F-BD46-3394F1A9A20D}"/>
              </a:ext>
            </a:extLst>
          </p:cNvPr>
          <p:cNvSpPr/>
          <p:nvPr/>
        </p:nvSpPr>
        <p:spPr>
          <a:xfrm>
            <a:off x="10691800" y="2731794"/>
            <a:ext cx="1255641" cy="248657"/>
          </a:xfrm>
          <a:prstGeom prst="roundRect">
            <a:avLst>
              <a:gd name="adj" fmla="val 22628"/>
            </a:avLst>
          </a:prstGeom>
          <a:solidFill>
            <a:srgbClr val="E3F7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Predictions</a:t>
            </a:r>
            <a:endParaRPr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1402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368EB-3AF3-E425-BD2C-17ADBD731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EX1: Text Classification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2629EB-F0A3-BBBA-C1C7-DC568EAE225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800" dirty="0"/>
              <a:t>Install the Transformers Library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</a:t>
            </a:r>
            <a:r>
              <a:rPr lang="en-US" sz="1800" dirty="0"/>
              <a:t>Instantiating</a:t>
            </a:r>
            <a:r>
              <a:rPr lang="en-US" dirty="0"/>
              <a:t> </a:t>
            </a:r>
            <a:r>
              <a:rPr lang="en-US" sz="1800" dirty="0"/>
              <a:t>Pipeline</a:t>
            </a:r>
            <a:r>
              <a:rPr lang="en-US" dirty="0"/>
              <a:t>:</a:t>
            </a:r>
          </a:p>
          <a:p>
            <a:endParaRPr lang="en-US" dirty="0"/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transformers </a:t>
            </a:r>
            <a:r>
              <a:rPr lang="en-US" sz="16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pipeline</a:t>
            </a: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classifier = pipeline (</a:t>
            </a:r>
            <a:endParaRPr lang="en-US" sz="1600" dirty="0">
              <a:solidFill>
                <a:schemeClr val="tx1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800" dirty="0"/>
              <a:t> Pipeline automatically downloads the model weights from the Hugging Face Hub.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179911-53EC-46B3-6799-BECBCD352F48}"/>
              </a:ext>
            </a:extLst>
          </p:cNvPr>
          <p:cNvSpPr txBox="1"/>
          <p:nvPr/>
        </p:nvSpPr>
        <p:spPr>
          <a:xfrm>
            <a:off x="3600436" y="3903130"/>
            <a:ext cx="1961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‘task name’ </a:t>
            </a:r>
            <a:r>
              <a:rPr lang="en-US" sz="16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endParaRPr 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17C0E7-B86C-820D-8D63-6E6E0E080790}"/>
              </a:ext>
            </a:extLst>
          </p:cNvPr>
          <p:cNvSpPr txBox="1"/>
          <p:nvPr/>
        </p:nvSpPr>
        <p:spPr>
          <a:xfrm>
            <a:off x="5364258" y="3915661"/>
            <a:ext cx="4240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model= </a:t>
            </a:r>
            <a:r>
              <a:rPr lang="en-US" sz="16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’the pretrained model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’</a:t>
            </a:r>
            <a:r>
              <a:rPr lang="en-US" sz="16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16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DF714A-2EE6-9F81-909D-6778323ED2D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3" t="77152" r="27501" b="10874"/>
          <a:stretch/>
        </p:blipFill>
        <p:spPr bwMode="auto">
          <a:xfrm>
            <a:off x="2932544" y="6090674"/>
            <a:ext cx="6326909" cy="2871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23BC60-1BBF-E549-AA7A-0584ED9496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0" t="64696" r="23950" b="22604"/>
          <a:stretch/>
        </p:blipFill>
        <p:spPr bwMode="auto">
          <a:xfrm>
            <a:off x="2992148" y="5755159"/>
            <a:ext cx="6612805" cy="31045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2873AD-0496-DE25-E4BB-B73762A111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3" t="51507" r="27501" b="35848"/>
          <a:stretch/>
        </p:blipFill>
        <p:spPr bwMode="auto">
          <a:xfrm>
            <a:off x="2932544" y="5420973"/>
            <a:ext cx="6326909" cy="3091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330C3A-2503-2F6C-579F-F617AE7BE5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3" t="40252" r="27501" b="45899"/>
          <a:stretch/>
        </p:blipFill>
        <p:spPr bwMode="auto">
          <a:xfrm>
            <a:off x="2932545" y="5109051"/>
            <a:ext cx="6326909" cy="33855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480CDDE-081E-EAA2-54E3-D7E7E540154F}"/>
              </a:ext>
            </a:extLst>
          </p:cNvPr>
          <p:cNvSpPr txBox="1"/>
          <p:nvPr/>
        </p:nvSpPr>
        <p:spPr>
          <a:xfrm>
            <a:off x="3250550" y="211773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!</a:t>
            </a:r>
            <a:r>
              <a:rPr lang="en-US" sz="16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pip install transformers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92645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10" grpId="0"/>
      <p:bldP spid="11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AD1A-64A6-DBEE-4EE7-EDBCAF589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E" sz="2000" dirty="0"/>
              <a:t>C</a:t>
            </a:r>
            <a:r>
              <a:rPr lang="en-US" sz="2000" dirty="0" err="1"/>
              <a:t>hoose</a:t>
            </a:r>
            <a:r>
              <a:rPr lang="en-US" sz="2000" dirty="0"/>
              <a:t> a model for your task</a:t>
            </a:r>
          </a:p>
        </p:txBody>
      </p:sp>
      <p:pic>
        <p:nvPicPr>
          <p:cNvPr id="13" name="Content Placeholder 12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2D1C58B2-3724-69CB-6257-46083DBB6701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701" y="1416405"/>
            <a:ext cx="9718118" cy="4926992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914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8CDA5-4139-0CFB-FBFD-FD0A46633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EX1: Text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B3957-A996-7369-12D5-29F398E2DA3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142999"/>
            <a:ext cx="11448842" cy="5355727"/>
          </a:xfrm>
        </p:spPr>
        <p:txBody>
          <a:bodyPr>
            <a:normAutofit/>
          </a:bodyPr>
          <a:lstStyle/>
          <a:p>
            <a:r>
              <a:rPr lang="en-US" sz="1800" dirty="0"/>
              <a:t>Classify product review from amazon.</a:t>
            </a:r>
          </a:p>
          <a:p>
            <a:pPr marL="0" indent="0" algn="just">
              <a:buNone/>
            </a:pPr>
            <a:r>
              <a:rPr lang="en-US" sz="1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text = 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"""When this air fryer works it is great but upon delivery the first day it unfortunately broke. I selected</a:t>
            </a:r>
            <a:b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the return and replace option thinking that when the item was collected, I would have a new one delivered. This was </a:t>
            </a:r>
            <a:b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sadly not the case and the day for collection came and went with no update </a:t>
            </a:r>
            <a:r>
              <a:rPr lang="en-US" sz="12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orexplanation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as to why the collection was not completed. I contacted Amazon and after going through a few circles trying to actually speak to someone I was </a:t>
            </a:r>
            <a:b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informed that the driver couldn't find me. This I can understand but not them not trying to contact me to help them </a:t>
            </a:r>
            <a:b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locate my property. Finally, after three weeks of collection and delivery pending on my item the same item was </a:t>
            </a:r>
            <a:r>
              <a:rPr lang="en-US" sz="12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returnedto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me "repaired". This was not the option that I selected as if something is faulty, I do not want it back, I want</a:t>
            </a:r>
            <a:b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 new non faulty item sent to me. The </a:t>
            </a:r>
            <a:r>
              <a:rPr lang="en-US" sz="12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airfryer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worked well for a few days then the light went out and then it </a:t>
            </a:r>
            <a:r>
              <a:rPr lang="en-US" sz="12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stoppedworking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US" sz="12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altogether.I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am now in the pending stage again but this time for a full </a:t>
            </a:r>
            <a:r>
              <a:rPr lang="en-US" sz="12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refund.The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reason I sent it back in</a:t>
            </a:r>
            <a:b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the beginning was to avoid it breaking again as I knew it would but here we are </a:t>
            </a:r>
            <a:r>
              <a:rPr lang="en-US" sz="12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anyway.I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just hope I am not waiting</a:t>
            </a:r>
            <a:b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an age for the refund to come through so I can purchase an </a:t>
            </a:r>
            <a:r>
              <a:rPr lang="en-US" sz="120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airfryer</a:t>
            </a:r>
            <a:r>
              <a:rPr lang="en-US" sz="1200" dirty="0">
                <a:solidFill>
                  <a:srgbClr val="A31515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elsewhere with a better level of customer service than Amazon Egypt provide """</a:t>
            </a:r>
            <a:endParaRPr lang="en-US" dirty="0"/>
          </a:p>
          <a:p>
            <a:pPr marL="0" indent="0">
              <a:buNone/>
            </a:pPr>
            <a:r>
              <a:rPr lang="en-US" sz="14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from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transformers </a:t>
            </a:r>
            <a:r>
              <a:rPr lang="en-US" sz="1400" dirty="0">
                <a:solidFill>
                  <a:srgbClr val="AF00D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pipeline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import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pandas </a:t>
            </a:r>
            <a:r>
              <a:rPr lang="en-US" sz="14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as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pd</a:t>
            </a:r>
            <a:endParaRPr lang="en-US" sz="1400" dirty="0">
              <a:solidFill>
                <a:srgbClr val="000000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classifier = pipeline (                      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                                                                  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717A5D-F9D2-9F3D-DA15-4F5DEC6C16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91" r="36380" b="-1"/>
          <a:stretch/>
        </p:blipFill>
        <p:spPr>
          <a:xfrm>
            <a:off x="5984868" y="5515483"/>
            <a:ext cx="2558768" cy="6649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F6B1CF-CC86-57E0-ED45-E83912CD53D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H="1">
            <a:off x="5039124" y="65492"/>
            <a:ext cx="1203168" cy="1467998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24C7FE8-0968-61B6-7AC2-BC7BB89477EC}"/>
              </a:ext>
            </a:extLst>
          </p:cNvPr>
          <p:cNvSpPr txBox="1"/>
          <p:nvPr/>
        </p:nvSpPr>
        <p:spPr>
          <a:xfrm>
            <a:off x="3233281" y="4294229"/>
            <a:ext cx="3115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"text-classification”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2E6865-89AB-4B75-ADB9-759BC2C87335}"/>
              </a:ext>
            </a:extLst>
          </p:cNvPr>
          <p:cNvSpPr txBox="1"/>
          <p:nvPr/>
        </p:nvSpPr>
        <p:spPr>
          <a:xfrm>
            <a:off x="3233281" y="4630517"/>
            <a:ext cx="77395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model=</a:t>
            </a:r>
            <a:r>
              <a:rPr lang="en-US" sz="14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'distilbert-base-uncased-finetuned-sst-2-english’ </a:t>
            </a:r>
            <a:r>
              <a:rPr lang="en-US" sz="1400" dirty="0"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19CB8D-7D9B-3DCC-C6F7-4DC9167E6D6D}"/>
              </a:ext>
            </a:extLst>
          </p:cNvPr>
          <p:cNvSpPr txBox="1"/>
          <p:nvPr/>
        </p:nvSpPr>
        <p:spPr>
          <a:xfrm>
            <a:off x="623888" y="5377685"/>
            <a:ext cx="60945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outputs = classifier(text)</a:t>
            </a:r>
          </a:p>
          <a:p>
            <a:r>
              <a:rPr lang="en-US" sz="1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pd.Dataframe</a:t>
            </a: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(outputs)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761FD17-73EA-EE91-3EC5-E77061E7F92A}"/>
              </a:ext>
            </a:extLst>
          </p:cNvPr>
          <p:cNvSpPr/>
          <p:nvPr/>
        </p:nvSpPr>
        <p:spPr>
          <a:xfrm>
            <a:off x="6242292" y="5433143"/>
            <a:ext cx="2199744" cy="664999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8468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0" grpId="0"/>
      <p:bldP spid="14" grpId="0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D13CD-F4F4-0F9D-D207-6ED1BA173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EX2: Named Entity Recognition(NER)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FFC99-0E41-32B9-F610-AB90953A831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600" dirty="0"/>
              <a:t>Named Entity Recognition (NER) is used to extract named entities from text, such as products, places, and people.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A36ACA-AE3A-7C25-F0EC-FE8EBC52AA3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5" b="4043"/>
          <a:stretch/>
        </p:blipFill>
        <p:spPr bwMode="auto">
          <a:xfrm>
            <a:off x="4901381" y="3050478"/>
            <a:ext cx="5068499" cy="226525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10" descr="Semantic Evolution on Twitter: &quot;Named Entity Recognition (NER) is the task  of identifying and classifying named-entities that occur in  #unstructuredtext into predefined categories such as person, organisation,  location, date, numeric, currency, time ...">
            <a:extLst>
              <a:ext uri="{FF2B5EF4-FFF2-40B4-BE49-F238E27FC236}">
                <a16:creationId xmlns:a16="http://schemas.microsoft.com/office/drawing/2014/main" id="{966D5880-0C3A-E289-237E-637E52F6C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759" y="3429000"/>
            <a:ext cx="1596709" cy="1596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5379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D13CD-F4F4-0F9D-D207-6ED1BA173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EX2: Named Entity Recognition(NER)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FFC99-0E41-32B9-F610-AB90953A831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7" y="1332411"/>
            <a:ext cx="10918755" cy="5355727"/>
          </a:xfrm>
        </p:spPr>
        <p:txBody>
          <a:bodyPr>
            <a:normAutofit/>
          </a:bodyPr>
          <a:lstStyle/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AF00DB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transformers </a:t>
            </a: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pipeline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pandas </a:t>
            </a:r>
            <a:r>
              <a:rPr lang="en-US" sz="1600" dirty="0">
                <a:solidFill>
                  <a:srgbClr val="AF00DB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</a:rPr>
              <a:t> pd</a:t>
            </a: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indent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ner_tagger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= pipeline(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00000"/>
              </a:solidFill>
              <a:latin typeface="Courier New" panose="020703090202050204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outputs = 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ner_tagger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(text)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 = </a:t>
            </a: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pd.DataFrame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(outputs)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out.head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(3)</a:t>
            </a:r>
          </a:p>
          <a:p>
            <a:pPr marL="0"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F830FF-B98D-FE51-47BF-F8157CE44F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56" r="20189"/>
          <a:stretch/>
        </p:blipFill>
        <p:spPr>
          <a:xfrm>
            <a:off x="5708568" y="4374748"/>
            <a:ext cx="4962297" cy="20178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A094FD-6035-8850-BA6E-6AD8A195206D}"/>
              </a:ext>
            </a:extLst>
          </p:cNvPr>
          <p:cNvSpPr txBox="1"/>
          <p:nvPr/>
        </p:nvSpPr>
        <p:spPr>
          <a:xfrm>
            <a:off x="3468549" y="2347491"/>
            <a:ext cx="75738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ner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”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model = 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dbmdz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/bert-large-cased-finetuned-conll03 </a:t>
            </a:r>
            <a:r>
              <a:rPr lang="en-US" sz="1600" dirty="0" err="1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english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600" dirty="0"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endParaRPr lang="en-US" sz="1600" dirty="0">
              <a:solidFill>
                <a:srgbClr val="A31515"/>
              </a:solidFill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aggregation_strategy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=</a:t>
            </a:r>
            <a:r>
              <a:rPr lang="en-US" sz="1600" dirty="0">
                <a:solidFill>
                  <a:srgbClr val="A3151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"simple“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993A72-8918-EF92-8E79-9DF2CF35DEAE}"/>
              </a:ext>
            </a:extLst>
          </p:cNvPr>
          <p:cNvSpPr/>
          <p:nvPr/>
        </p:nvSpPr>
        <p:spPr>
          <a:xfrm>
            <a:off x="7865616" y="4964098"/>
            <a:ext cx="1571347" cy="3003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2027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3|2|2.9|1|3.1|0.8|7.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9.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7|4.2|0.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6|8.7|14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.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.1|9.1|1.4|1.5|1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5.3|1.2|1.4|1.4|18.5|1.8|1.8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|7.3|2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8|1.1|1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|0.9|5.9|5.3|3.8|7.6|1.2|1|0.8|0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6.5|1.2|1.8|3.3|3.2|0.9|0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0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8|3.6|8.5|11.9|2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044e54f-486c-4c82-b23c-6e62d1a96ef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97DA3CC45C1745A5BCC9248DA03914" ma:contentTypeVersion="12" ma:contentTypeDescription="Create a new document." ma:contentTypeScope="" ma:versionID="6d6877408e4f2899dea6959406c9cd21">
  <xsd:schema xmlns:xsd="http://www.w3.org/2001/XMLSchema" xmlns:xs="http://www.w3.org/2001/XMLSchema" xmlns:p="http://schemas.microsoft.com/office/2006/metadata/properties" xmlns:ns3="5044e54f-486c-4c82-b23c-6e62d1a96ef0" xmlns:ns4="507771a2-7e93-4a01-b880-b05ad3ddd742" targetNamespace="http://schemas.microsoft.com/office/2006/metadata/properties" ma:root="true" ma:fieldsID="ea5c63816cf4ab2871d57a7dea46e6bf" ns3:_="" ns4:_="">
    <xsd:import namespace="5044e54f-486c-4c82-b23c-6e62d1a96ef0"/>
    <xsd:import namespace="507771a2-7e93-4a01-b880-b05ad3ddd74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44e54f-486c-4c82-b23c-6e62d1a96e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7771a2-7e93-4a01-b880-b05ad3ddd74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B8E1D1-38C2-46BE-A95D-403B23CE2980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507771a2-7e93-4a01-b880-b05ad3ddd742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5044e54f-486c-4c82-b23c-6e62d1a96ef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4C031AE-AF28-46E7-B576-5C7075DDBF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44e54f-486c-4c82-b23c-6e62d1a96ef0"/>
    <ds:schemaRef ds:uri="507771a2-7e93-4a01-b880-b05ad3ddd7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6918CAD-F500-4FF4-A10B-6970EE7C35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10335</TotalTime>
  <Words>2122</Words>
  <Application>Microsoft Office PowerPoint</Application>
  <PresentationFormat>Widescreen</PresentationFormat>
  <Paragraphs>236</Paragraphs>
  <Slides>25</Slides>
  <Notes>25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Aharoni</vt:lpstr>
      <vt:lpstr>Arial</vt:lpstr>
      <vt:lpstr>Calibri</vt:lpstr>
      <vt:lpstr>Courier New</vt:lpstr>
      <vt:lpstr>Daytona</vt:lpstr>
      <vt:lpstr>Gill Sans</vt:lpstr>
      <vt:lpstr>Gill Sans MT</vt:lpstr>
      <vt:lpstr>Times New Roman</vt:lpstr>
      <vt:lpstr>Office Theme</vt:lpstr>
      <vt:lpstr>PowerPoint Presentation</vt:lpstr>
      <vt:lpstr>Examples of Transformers Applications</vt:lpstr>
      <vt:lpstr>PowerPoint Presentation</vt:lpstr>
      <vt:lpstr>Pipeline Module</vt:lpstr>
      <vt:lpstr>EX1: Text Classification</vt:lpstr>
      <vt:lpstr>Choose a model for your task</vt:lpstr>
      <vt:lpstr>EX1: Text Classification</vt:lpstr>
      <vt:lpstr>EX2: Named Entity Recognition(NER) </vt:lpstr>
      <vt:lpstr>EX2: Named Entity Recognition(NER) </vt:lpstr>
      <vt:lpstr>EX2: Named Entity Recognition(NER) </vt:lpstr>
      <vt:lpstr>EX2: Named Entity Recognition(NER) </vt:lpstr>
      <vt:lpstr>EX2: Named Entity Recognition(NER) </vt:lpstr>
      <vt:lpstr>EX2: Named Entity Recognition(NER) </vt:lpstr>
      <vt:lpstr>EX3: Question Answering </vt:lpstr>
      <vt:lpstr>EX3: Question Answering </vt:lpstr>
      <vt:lpstr>EX3: Question Answering </vt:lpstr>
      <vt:lpstr>PowerPoint Presentation</vt:lpstr>
      <vt:lpstr>EX4: Summarization</vt:lpstr>
      <vt:lpstr>EX4: Summarization</vt:lpstr>
      <vt:lpstr>PowerPoint Presentation</vt:lpstr>
      <vt:lpstr>EX5: Translation</vt:lpstr>
      <vt:lpstr>EX5: Translation</vt:lpstr>
      <vt:lpstr>EX6: Text generation </vt:lpstr>
      <vt:lpstr>EX6: Text generation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Alaa Nagy  Mohammed El Bassiouney</dc:creator>
  <cp:lastModifiedBy>Engineering</cp:lastModifiedBy>
  <cp:revision>39</cp:revision>
  <dcterms:created xsi:type="dcterms:W3CDTF">2023-03-23T08:35:56Z</dcterms:created>
  <dcterms:modified xsi:type="dcterms:W3CDTF">2025-03-17T22:42:54Z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0x010100BE97DA3CC45C1745A5BCC9248DA03914</vt:lpwstr>
  </property>
</Properties>
</file>

<file path=docProps/thumbnail.jpeg>
</file>